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04" r:id="rId2"/>
  </p:sldMasterIdLst>
  <p:notesMasterIdLst>
    <p:notesMasterId r:id="rId16"/>
  </p:notesMasterIdLst>
  <p:sldIdLst>
    <p:sldId id="466" r:id="rId3"/>
    <p:sldId id="464" r:id="rId4"/>
    <p:sldId id="465" r:id="rId5"/>
    <p:sldId id="467" r:id="rId6"/>
    <p:sldId id="422" r:id="rId7"/>
    <p:sldId id="344" r:id="rId8"/>
    <p:sldId id="459" r:id="rId9"/>
    <p:sldId id="437" r:id="rId10"/>
    <p:sldId id="435" r:id="rId11"/>
    <p:sldId id="455" r:id="rId12"/>
    <p:sldId id="440" r:id="rId13"/>
    <p:sldId id="412" r:id="rId14"/>
    <p:sldId id="418" r:id="rId1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3943">
          <p15:clr>
            <a:srgbClr val="A4A3A4"/>
          </p15:clr>
        </p15:guide>
        <p15:guide id="2" orient="horz" pos="603">
          <p15:clr>
            <a:srgbClr val="A4A3A4"/>
          </p15:clr>
        </p15:guide>
        <p15:guide id="3" orient="horz" pos="775">
          <p15:clr>
            <a:srgbClr val="A4A3A4"/>
          </p15:clr>
        </p15:guide>
        <p15:guide id="4" pos="288">
          <p15:clr>
            <a:srgbClr val="A4A3A4"/>
          </p15:clr>
        </p15:guide>
        <p15:guide id="5" pos="547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5D00"/>
    <a:srgbClr val="FFCD00"/>
    <a:srgbClr val="B1B3B3"/>
    <a:srgbClr val="53565A"/>
    <a:srgbClr val="F2A900"/>
    <a:srgbClr val="0D776E"/>
    <a:srgbClr val="8E9300"/>
    <a:srgbClr val="E085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195" autoAdjust="0"/>
    <p:restoredTop sz="92500" autoAdjust="0"/>
  </p:normalViewPr>
  <p:slideViewPr>
    <p:cSldViewPr snapToGrid="0" snapToObjects="1">
      <p:cViewPr varScale="1">
        <p:scale>
          <a:sx n="98" d="100"/>
          <a:sy n="98" d="100"/>
        </p:scale>
        <p:origin x="2288" y="192"/>
      </p:cViewPr>
      <p:guideLst>
        <p:guide orient="horz" pos="3943"/>
        <p:guide orient="horz" pos="603"/>
        <p:guide orient="horz" pos="775"/>
        <p:guide pos="288"/>
        <p:guide pos="5472"/>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82" d="100"/>
          <a:sy n="82" d="100"/>
        </p:scale>
        <p:origin x="-206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defRPr>
            </a:lvl1pPr>
          </a:lstStyle>
          <a:p>
            <a:pPr>
              <a:defRPr/>
            </a:pPr>
            <a:fld id="{5454C280-E7BF-4A8D-B705-70E72F83C2C0}" type="datetimeFigureOut">
              <a:rPr lang="en-US"/>
              <a:pPr>
                <a:defRPr/>
              </a:pPr>
              <a:t>4/17/19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defRPr>
            </a:lvl1pPr>
          </a:lstStyle>
          <a:p>
            <a:pPr>
              <a:defRPr/>
            </a:pPr>
            <a:fld id="{DAC66DC0-55CC-4F44-BE5E-ABE2A885F0BE}" type="slidenum">
              <a:rPr lang="en-US"/>
              <a:pPr>
                <a:defRPr/>
              </a:pPr>
              <a:t>‹#›</a:t>
            </a:fld>
            <a:endParaRPr lang="en-US"/>
          </a:p>
        </p:txBody>
      </p:sp>
    </p:spTree>
    <p:extLst>
      <p:ext uri="{BB962C8B-B14F-4D97-AF65-F5344CB8AC3E}">
        <p14:creationId xmlns:p14="http://schemas.microsoft.com/office/powerpoint/2010/main" val="13184318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------- 10 </a:t>
            </a:r>
            <a:r>
              <a:rPr lang="en-US" sz="1200" kern="1200" dirty="0" err="1">
                <a:solidFill>
                  <a:schemeClr val="tx1"/>
                </a:solidFill>
                <a:effectLst/>
                <a:latin typeface="+mn-lt"/>
                <a:ea typeface="+mn-ea"/>
                <a:cs typeface="+mn-cs"/>
              </a:rPr>
              <a:t>yr</a:t>
            </a:r>
            <a:r>
              <a:rPr lang="en-US" sz="1200" kern="1200" dirty="0">
                <a:solidFill>
                  <a:schemeClr val="tx1"/>
                </a:solidFill>
                <a:effectLst/>
                <a:latin typeface="+mn-lt"/>
                <a:ea typeface="+mn-ea"/>
                <a:cs typeface="+mn-cs"/>
              </a:rPr>
              <a:t> opioid abuse pathway example through the lens of psych fills , lumbar, alcohol, opioid fill visibility</a:t>
            </a:r>
          </a:p>
          <a:p>
            <a:r>
              <a:rPr lang="en-US" sz="1200" kern="1200" dirty="0">
                <a:solidFill>
                  <a:schemeClr val="tx1"/>
                </a:solidFill>
                <a:effectLst/>
                <a:latin typeface="+mn-lt"/>
                <a:ea typeface="+mn-ea"/>
                <a:cs typeface="+mn-cs"/>
              </a:rPr>
              <a:t>This</a:t>
            </a:r>
            <a:r>
              <a:rPr lang="en-US" sz="1200" kern="1200" baseline="0" dirty="0">
                <a:solidFill>
                  <a:schemeClr val="tx1"/>
                </a:solidFill>
                <a:effectLst/>
                <a:latin typeface="+mn-lt"/>
                <a:ea typeface="+mn-ea"/>
                <a:cs typeface="+mn-cs"/>
              </a:rPr>
              <a:t> represents the </a:t>
            </a:r>
            <a:r>
              <a:rPr lang="en-US" sz="1200" kern="1200" baseline="0" dirty="0" err="1">
                <a:solidFill>
                  <a:schemeClr val="tx1"/>
                </a:solidFill>
                <a:effectLst/>
                <a:latin typeface="+mn-lt"/>
                <a:ea typeface="+mn-ea"/>
                <a:cs typeface="+mn-cs"/>
              </a:rPr>
              <a:t>culmenation</a:t>
            </a:r>
            <a:r>
              <a:rPr lang="en-US" sz="1200" kern="1200" baseline="0" dirty="0">
                <a:solidFill>
                  <a:schemeClr val="tx1"/>
                </a:solidFill>
                <a:effectLst/>
                <a:latin typeface="+mn-lt"/>
                <a:ea typeface="+mn-ea"/>
                <a:cs typeface="+mn-cs"/>
              </a:rPr>
              <a:t> of individual stories through the lens of the 4 “events”.  </a:t>
            </a:r>
            <a:r>
              <a:rPr lang="en-US" sz="1200" kern="1200" dirty="0">
                <a:solidFill>
                  <a:schemeClr val="tx1"/>
                </a:solidFill>
                <a:effectLst/>
                <a:latin typeface="+mn-lt"/>
                <a:ea typeface="+mn-ea"/>
                <a:cs typeface="+mn-cs"/>
              </a:rPr>
              <a:t>Each bar represents </a:t>
            </a:r>
            <a:r>
              <a:rPr lang="en-US" sz="1200" i="1" kern="1200" dirty="0">
                <a:solidFill>
                  <a:schemeClr val="tx1"/>
                </a:solidFill>
                <a:effectLst/>
                <a:latin typeface="+mn-lt"/>
                <a:ea typeface="+mn-ea"/>
                <a:cs typeface="+mn-cs"/>
              </a:rPr>
              <a:t>a history measurement</a:t>
            </a:r>
            <a:r>
              <a:rPr lang="en-US" sz="1200" kern="1200" dirty="0">
                <a:solidFill>
                  <a:schemeClr val="tx1"/>
                </a:solidFill>
                <a:effectLst/>
                <a:latin typeface="+mn-lt"/>
                <a:ea typeface="+mn-ea"/>
                <a:cs typeface="+mn-cs"/>
              </a:rPr>
              <a:t> of that measurement (e.g. </a:t>
            </a:r>
            <a:r>
              <a:rPr lang="en-US" sz="1200" b="1" kern="1200" dirty="0">
                <a:solidFill>
                  <a:schemeClr val="tx1"/>
                </a:solidFill>
                <a:effectLst/>
                <a:latin typeface="+mn-lt"/>
                <a:ea typeface="+mn-ea"/>
                <a:cs typeface="+mn-cs"/>
              </a:rPr>
              <a:t>6 year bar set </a:t>
            </a:r>
            <a:r>
              <a:rPr lang="en-US" sz="1200" kern="1200" dirty="0">
                <a:solidFill>
                  <a:schemeClr val="tx1"/>
                </a:solidFill>
                <a:effectLst/>
                <a:latin typeface="+mn-lt"/>
                <a:ea typeface="+mn-ea"/>
                <a:cs typeface="+mn-cs"/>
              </a:rPr>
              <a:t>is 10 years to 6 years, </a:t>
            </a:r>
            <a:r>
              <a:rPr lang="en-US" sz="1200" b="1" kern="1200" dirty="0">
                <a:solidFill>
                  <a:schemeClr val="tx1"/>
                </a:solidFill>
                <a:effectLst/>
                <a:latin typeface="+mn-lt"/>
                <a:ea typeface="+mn-ea"/>
                <a:cs typeface="+mn-cs"/>
              </a:rPr>
              <a:t>4 year bar set </a:t>
            </a:r>
            <a:r>
              <a:rPr lang="en-US" sz="1200" kern="1200" dirty="0">
                <a:solidFill>
                  <a:schemeClr val="tx1"/>
                </a:solidFill>
                <a:effectLst/>
                <a:latin typeface="+mn-lt"/>
                <a:ea typeface="+mn-ea"/>
                <a:cs typeface="+mn-cs"/>
              </a:rPr>
              <a:t>is 10 years to 4 years, etc.)</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10 years CE </a:t>
            </a:r>
            <a:r>
              <a:rPr lang="en-US" sz="1200" kern="1200" dirty="0" err="1">
                <a:solidFill>
                  <a:schemeClr val="tx1"/>
                </a:solidFill>
                <a:effectLst/>
                <a:latin typeface="+mn-lt"/>
                <a:ea typeface="+mn-ea"/>
                <a:cs typeface="+mn-cs"/>
              </a:rPr>
              <a:t>med+pharm</a:t>
            </a:r>
            <a:r>
              <a:rPr lang="en-US" sz="1200" kern="1200" dirty="0">
                <a:solidFill>
                  <a:schemeClr val="tx1"/>
                </a:solidFill>
                <a:effectLst/>
                <a:latin typeface="+mn-lt"/>
                <a:ea typeface="+mn-ea"/>
                <a:cs typeface="+mn-cs"/>
              </a:rPr>
              <a:t> prior to opioid event</a:t>
            </a:r>
          </a:p>
          <a:p>
            <a:r>
              <a:rPr lang="en-US" sz="1200" kern="1200" dirty="0">
                <a:solidFill>
                  <a:schemeClr val="tx1"/>
                </a:solidFill>
                <a:effectLst/>
                <a:latin typeface="+mn-lt"/>
                <a:ea typeface="+mn-ea"/>
                <a:cs typeface="+mn-cs"/>
              </a:rPr>
              <a:t>Opioid dependence and abuse sets (perhaps too wide a net: 304.0x, 304.7x,305.5x, F11.1)</a:t>
            </a:r>
          </a:p>
          <a:p>
            <a:r>
              <a:rPr lang="en-US" sz="1200" kern="1200" dirty="0">
                <a:solidFill>
                  <a:schemeClr val="tx1"/>
                </a:solidFill>
                <a:effectLst/>
                <a:latin typeface="+mn-lt"/>
                <a:ea typeface="+mn-ea"/>
                <a:cs typeface="+mn-cs"/>
              </a:rPr>
              <a:t>	subsequent note: using </a:t>
            </a:r>
            <a:r>
              <a:rPr lang="en-US" sz="1200" i="1" kern="1200" dirty="0">
                <a:solidFill>
                  <a:schemeClr val="tx1"/>
                </a:solidFill>
                <a:effectLst/>
                <a:latin typeface="+mn-lt"/>
                <a:ea typeface="+mn-ea"/>
                <a:cs typeface="+mn-cs"/>
              </a:rPr>
              <a:t>abuse</a:t>
            </a:r>
            <a:r>
              <a:rPr lang="en-US" sz="1200" kern="1200" dirty="0">
                <a:solidFill>
                  <a:schemeClr val="tx1"/>
                </a:solidFill>
                <a:effectLst/>
                <a:latin typeface="+mn-lt"/>
                <a:ea typeface="+mn-ea"/>
                <a:cs typeface="+mn-cs"/>
              </a:rPr>
              <a:t> only has similar distributions</a:t>
            </a:r>
          </a:p>
          <a:p>
            <a:r>
              <a:rPr lang="en-US" sz="1200" kern="1200" dirty="0">
                <a:solidFill>
                  <a:schemeClr val="tx1"/>
                </a:solidFill>
                <a:effectLst/>
                <a:latin typeface="+mn-lt"/>
                <a:ea typeface="+mn-ea"/>
                <a:cs typeface="+mn-cs"/>
              </a:rPr>
              <a:t>Far left bar measures combinations from </a:t>
            </a:r>
            <a:r>
              <a:rPr lang="en-US" sz="1200" b="1" i="1" kern="1200" dirty="0">
                <a:solidFill>
                  <a:schemeClr val="tx1"/>
                </a:solidFill>
                <a:effectLst/>
                <a:latin typeface="+mn-lt"/>
                <a:ea typeface="+mn-ea"/>
                <a:cs typeface="+mn-cs"/>
              </a:rPr>
              <a:t>all</a:t>
            </a:r>
            <a:r>
              <a:rPr lang="en-US" sz="1200" kern="1200" dirty="0">
                <a:solidFill>
                  <a:schemeClr val="tx1"/>
                </a:solidFill>
                <a:effectLst/>
                <a:latin typeface="+mn-lt"/>
                <a:ea typeface="+mn-ea"/>
                <a:cs typeface="+mn-cs"/>
              </a:rPr>
              <a:t> past history to 8 years prior (at least 2 years of CE </a:t>
            </a:r>
            <a:r>
              <a:rPr lang="en-US" sz="1200" kern="1200" dirty="0" err="1">
                <a:solidFill>
                  <a:schemeClr val="tx1"/>
                </a:solidFill>
                <a:effectLst/>
                <a:latin typeface="+mn-lt"/>
                <a:ea typeface="+mn-ea"/>
                <a:cs typeface="+mn-cs"/>
              </a:rPr>
              <a:t>Hx</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69% of the member at this mark have at least one fill of an opioid</a:t>
            </a:r>
          </a:p>
          <a:p>
            <a:r>
              <a:rPr lang="en-US" sz="1200" kern="1200" dirty="0">
                <a:solidFill>
                  <a:schemeClr val="tx1"/>
                </a:solidFill>
                <a:effectLst/>
                <a:latin typeface="+mn-lt"/>
                <a:ea typeface="+mn-ea"/>
                <a:cs typeface="+mn-cs"/>
              </a:rPr>
              <a:t>By day zero (abuse code)</a:t>
            </a:r>
          </a:p>
          <a:p>
            <a:r>
              <a:rPr lang="en-US" sz="1200" kern="1200" dirty="0">
                <a:solidFill>
                  <a:schemeClr val="tx1"/>
                </a:solidFill>
                <a:effectLst/>
                <a:latin typeface="+mn-lt"/>
                <a:ea typeface="+mn-ea"/>
                <a:cs typeface="+mn-cs"/>
              </a:rPr>
              <a:t>94% of the members have at least one opioid fill</a:t>
            </a:r>
          </a:p>
          <a:p>
            <a:r>
              <a:rPr lang="en-US" sz="1200" kern="1200" dirty="0">
                <a:solidFill>
                  <a:schemeClr val="tx1"/>
                </a:solidFill>
                <a:effectLst/>
                <a:latin typeface="+mn-lt"/>
                <a:ea typeface="+mn-ea"/>
                <a:cs typeface="+mn-cs"/>
              </a:rPr>
              <a:t>84% of the members have at least one psych fill</a:t>
            </a:r>
          </a:p>
          <a:p>
            <a:r>
              <a:rPr lang="en-US" sz="1200" kern="1200" dirty="0">
                <a:solidFill>
                  <a:schemeClr val="tx1"/>
                </a:solidFill>
                <a:effectLst/>
                <a:latin typeface="+mn-lt"/>
                <a:ea typeface="+mn-ea"/>
                <a:cs typeface="+mn-cs"/>
              </a:rPr>
              <a:t>83% at least one dx for lumbar </a:t>
            </a:r>
            <a:r>
              <a:rPr lang="en-US" sz="1200" kern="1200" dirty="0" err="1">
                <a:solidFill>
                  <a:schemeClr val="tx1"/>
                </a:solidFill>
                <a:effectLst/>
                <a:latin typeface="+mn-lt"/>
                <a:ea typeface="+mn-ea"/>
                <a:cs typeface="+mn-cs"/>
              </a:rPr>
              <a:t>degen</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29% alcohol related codes (though I did include non-alcohol cirrhosis)</a:t>
            </a:r>
          </a:p>
          <a:p>
            <a:endParaRPr lang="en-US" dirty="0"/>
          </a:p>
        </p:txBody>
      </p:sp>
      <p:sp>
        <p:nvSpPr>
          <p:cNvPr id="4" name="Slide Number Placeholder 3"/>
          <p:cNvSpPr>
            <a:spLocks noGrp="1"/>
          </p:cNvSpPr>
          <p:nvPr>
            <p:ph type="sldNum" sz="quarter" idx="10"/>
          </p:nvPr>
        </p:nvSpPr>
        <p:spPr/>
        <p:txBody>
          <a:bodyPr/>
          <a:lstStyle/>
          <a:p>
            <a:pPr>
              <a:defRPr/>
            </a:pPr>
            <a:fld id="{DAC66DC0-55CC-4F44-BE5E-ABE2A885F0BE}" type="slidenum">
              <a:rPr lang="en-US" smtClean="0"/>
              <a:pPr>
                <a:defRPr/>
              </a:pPr>
              <a:t>2</a:t>
            </a:fld>
            <a:endParaRPr lang="en-US"/>
          </a:p>
        </p:txBody>
      </p:sp>
    </p:spTree>
    <p:extLst>
      <p:ext uri="{BB962C8B-B14F-4D97-AF65-F5344CB8AC3E}">
        <p14:creationId xmlns:p14="http://schemas.microsoft.com/office/powerpoint/2010/main" val="776973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run was an attempt to visualize the following..</a:t>
            </a:r>
          </a:p>
          <a:p>
            <a:r>
              <a:rPr lang="en-US" sz="1200" kern="1200" dirty="0">
                <a:solidFill>
                  <a:schemeClr val="tx1"/>
                </a:solidFill>
                <a:effectLst/>
                <a:latin typeface="+mn-lt"/>
                <a:ea typeface="+mn-ea"/>
                <a:cs typeface="+mn-cs"/>
              </a:rPr>
              <a:t> </a:t>
            </a:r>
          </a:p>
          <a:p>
            <a:r>
              <a:rPr lang="en-US" sz="1200" u="sng" kern="1200" dirty="0">
                <a:solidFill>
                  <a:schemeClr val="tx1"/>
                </a:solidFill>
                <a:effectLst/>
                <a:latin typeface="+mn-lt"/>
                <a:ea typeface="+mn-ea"/>
                <a:cs typeface="+mn-cs"/>
              </a:rPr>
              <a:t>What I get out of it at the static calendar year level</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Distributions of MMEs each CY</a:t>
            </a:r>
          </a:p>
          <a:p>
            <a:r>
              <a:rPr lang="en-US" sz="1200" kern="1200" dirty="0">
                <a:solidFill>
                  <a:schemeClr val="tx1"/>
                </a:solidFill>
                <a:effectLst/>
                <a:latin typeface="+mn-lt"/>
                <a:ea typeface="+mn-ea"/>
                <a:cs typeface="+mn-cs"/>
              </a:rPr>
              <a:t>Distributions of days of supply each CY</a:t>
            </a:r>
          </a:p>
          <a:p>
            <a:r>
              <a:rPr lang="en-US" sz="1200" kern="1200" dirty="0">
                <a:solidFill>
                  <a:schemeClr val="tx1"/>
                </a:solidFill>
                <a:effectLst/>
                <a:latin typeface="+mn-lt"/>
                <a:ea typeface="+mn-ea"/>
                <a:cs typeface="+mn-cs"/>
              </a:rPr>
              <a:t>Distributions of MME/days of supply combinations each CY</a:t>
            </a:r>
          </a:p>
          <a:p>
            <a:r>
              <a:rPr lang="en-US" sz="1200" kern="1200" dirty="0">
                <a:solidFill>
                  <a:schemeClr val="tx1"/>
                </a:solidFill>
                <a:effectLst/>
                <a:latin typeface="+mn-lt"/>
                <a:ea typeface="+mn-ea"/>
                <a:cs typeface="+mn-cs"/>
              </a:rPr>
              <a:t> </a:t>
            </a:r>
          </a:p>
          <a:p>
            <a:r>
              <a:rPr lang="en-US" sz="1200" u="sng" kern="1200" dirty="0">
                <a:solidFill>
                  <a:schemeClr val="tx1"/>
                </a:solidFill>
                <a:effectLst/>
                <a:latin typeface="+mn-lt"/>
                <a:ea typeface="+mn-ea"/>
                <a:cs typeface="+mn-cs"/>
              </a:rPr>
              <a:t>What I get out of it across calendar years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number of people that transition to higher dosages, lower dosages, or stop filling across time</a:t>
            </a:r>
          </a:p>
          <a:p>
            <a:r>
              <a:rPr lang="en-US" sz="1200" kern="1200" dirty="0">
                <a:solidFill>
                  <a:schemeClr val="tx1"/>
                </a:solidFill>
                <a:effectLst/>
                <a:latin typeface="+mn-lt"/>
                <a:ea typeface="+mn-ea"/>
                <a:cs typeface="+mn-cs"/>
              </a:rPr>
              <a:t>e.g. 132K members are in the 2012 MME&gt;50, day supply &lt;7 group (again sorry for the color)</a:t>
            </a:r>
          </a:p>
          <a:p>
            <a:r>
              <a:rPr lang="en-US" sz="1200" kern="1200" dirty="0">
                <a:solidFill>
                  <a:schemeClr val="tx1"/>
                </a:solidFill>
                <a:effectLst/>
                <a:latin typeface="+mn-lt"/>
                <a:ea typeface="+mn-ea"/>
                <a:cs typeface="+mn-cs"/>
              </a:rPr>
              <a:t>               81K did not fill the next year</a:t>
            </a:r>
          </a:p>
          <a:p>
            <a:r>
              <a:rPr lang="en-US" sz="1200" kern="1200" dirty="0">
                <a:solidFill>
                  <a:schemeClr val="tx1"/>
                </a:solidFill>
                <a:effectLst/>
                <a:latin typeface="+mn-lt"/>
                <a:ea typeface="+mn-ea"/>
                <a:cs typeface="+mn-cs"/>
              </a:rPr>
              <a:t>               16K had another fill at the same level</a:t>
            </a:r>
          </a:p>
          <a:p>
            <a:r>
              <a:rPr lang="en-US" sz="1200" kern="1200" dirty="0">
                <a:solidFill>
                  <a:schemeClr val="tx1"/>
                </a:solidFill>
                <a:effectLst/>
                <a:latin typeface="+mn-lt"/>
                <a:ea typeface="+mn-ea"/>
                <a:cs typeface="+mn-cs"/>
              </a:rPr>
              <a:t>               The rest transitioned to other dosages/day supply</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Consistency of those transitions and raw magnitudes over the study period (we can expect that our CY cuts to be relatively consistent over the study period per the limitations of the way this was done)</a:t>
            </a:r>
          </a:p>
          <a:p>
            <a:endParaRPr lang="en-US" dirty="0"/>
          </a:p>
        </p:txBody>
      </p:sp>
      <p:sp>
        <p:nvSpPr>
          <p:cNvPr id="4" name="Slide Number Placeholder 3"/>
          <p:cNvSpPr>
            <a:spLocks noGrp="1"/>
          </p:cNvSpPr>
          <p:nvPr>
            <p:ph type="sldNum" sz="quarter" idx="10"/>
          </p:nvPr>
        </p:nvSpPr>
        <p:spPr/>
        <p:txBody>
          <a:bodyPr/>
          <a:lstStyle/>
          <a:p>
            <a:pPr>
              <a:defRPr/>
            </a:pPr>
            <a:fld id="{DAC66DC0-55CC-4F44-BE5E-ABE2A885F0BE}" type="slidenum">
              <a:rPr lang="en-US" smtClean="0">
                <a:solidFill>
                  <a:prstClr val="black"/>
                </a:solidFill>
              </a:rPr>
              <a:pPr>
                <a:defRPr/>
              </a:pPr>
              <a:t>4</a:t>
            </a:fld>
            <a:endParaRPr lang="en-US">
              <a:solidFill>
                <a:prstClr val="black"/>
              </a:solidFill>
            </a:endParaRPr>
          </a:p>
        </p:txBody>
      </p:sp>
    </p:spTree>
    <p:extLst>
      <p:ext uri="{BB962C8B-B14F-4D97-AF65-F5344CB8AC3E}">
        <p14:creationId xmlns:p14="http://schemas.microsoft.com/office/powerpoint/2010/main" val="3821147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use CTAS or if you want to tweak steal the </a:t>
            </a:r>
            <a:r>
              <a:rPr lang="en-US" dirty="0" err="1"/>
              <a:t>matched_set</a:t>
            </a:r>
            <a:r>
              <a:rPr lang="en-US" dirty="0"/>
              <a:t> SQL and modify </a:t>
            </a:r>
          </a:p>
          <a:p>
            <a:r>
              <a:rPr lang="en-US" dirty="0"/>
              <a:t>CREATE TABLE </a:t>
            </a:r>
            <a:r>
              <a:rPr lang="en-US" dirty="0" err="1"/>
              <a:t>matched_cabg</a:t>
            </a:r>
            <a:r>
              <a:rPr lang="en-US" dirty="0"/>
              <a:t> AS</a:t>
            </a:r>
          </a:p>
          <a:p>
            <a:r>
              <a:rPr lang="en-US" dirty="0"/>
              <a:t>SELECT </a:t>
            </a:r>
            <a:r>
              <a:rPr lang="en-US" dirty="0" err="1"/>
              <a:t>p.age_at_onset</a:t>
            </a:r>
            <a:r>
              <a:rPr lang="en-US" dirty="0"/>
              <a:t>                  ,</a:t>
            </a:r>
          </a:p>
          <a:p>
            <a:r>
              <a:rPr lang="en-US" dirty="0"/>
              <a:t>       </a:t>
            </a:r>
            <a:r>
              <a:rPr lang="en-US" dirty="0" err="1"/>
              <a:t>p.gender</a:t>
            </a:r>
            <a:r>
              <a:rPr lang="en-US" dirty="0"/>
              <a:t>                        ,</a:t>
            </a:r>
          </a:p>
          <a:p>
            <a:r>
              <a:rPr lang="en-US" dirty="0"/>
              <a:t>       </a:t>
            </a:r>
            <a:r>
              <a:rPr lang="en-US" dirty="0" err="1"/>
              <a:t>p.year_of_onset</a:t>
            </a:r>
            <a:r>
              <a:rPr lang="en-US" dirty="0"/>
              <a:t>                 ,</a:t>
            </a:r>
          </a:p>
          <a:p>
            <a:r>
              <a:rPr lang="en-US" dirty="0"/>
              <a:t>       </a:t>
            </a:r>
            <a:r>
              <a:rPr lang="en-US" dirty="0" err="1"/>
              <a:t>p.hrrnum</a:t>
            </a:r>
            <a:r>
              <a:rPr lang="en-US" dirty="0"/>
              <a:t>                        ,</a:t>
            </a:r>
          </a:p>
          <a:p>
            <a:r>
              <a:rPr lang="en-US" dirty="0"/>
              <a:t>       </a:t>
            </a:r>
            <a:r>
              <a:rPr lang="en-US" dirty="0" err="1"/>
              <a:t>p.individual_id</a:t>
            </a:r>
            <a:r>
              <a:rPr lang="en-US" dirty="0"/>
              <a:t> </a:t>
            </a:r>
            <a:r>
              <a:rPr lang="en-US" dirty="0" err="1"/>
              <a:t>primary_id</a:t>
            </a:r>
            <a:r>
              <a:rPr lang="en-US" dirty="0"/>
              <a:t>      ,</a:t>
            </a:r>
          </a:p>
          <a:p>
            <a:r>
              <a:rPr lang="en-US" dirty="0"/>
              <a:t>       </a:t>
            </a:r>
            <a:r>
              <a:rPr lang="en-US" dirty="0" err="1"/>
              <a:t>p.min_dos</a:t>
            </a:r>
            <a:r>
              <a:rPr lang="en-US" dirty="0"/>
              <a:t>       </a:t>
            </a:r>
            <a:r>
              <a:rPr lang="en-US" dirty="0" err="1"/>
              <a:t>primary_min_dos</a:t>
            </a:r>
            <a:r>
              <a:rPr lang="en-US" dirty="0"/>
              <a:t> ,</a:t>
            </a:r>
          </a:p>
          <a:p>
            <a:r>
              <a:rPr lang="en-US" dirty="0"/>
              <a:t>       </a:t>
            </a:r>
            <a:r>
              <a:rPr lang="en-US" dirty="0" err="1"/>
              <a:t>p.individual_id</a:t>
            </a:r>
            <a:r>
              <a:rPr lang="en-US" dirty="0"/>
              <a:t> </a:t>
            </a:r>
            <a:r>
              <a:rPr lang="en-US" dirty="0" err="1"/>
              <a:t>comparison_id</a:t>
            </a:r>
            <a:r>
              <a:rPr lang="en-US" dirty="0"/>
              <a:t>   ,</a:t>
            </a:r>
          </a:p>
          <a:p>
            <a:r>
              <a:rPr lang="en-US" dirty="0"/>
              <a:t>       </a:t>
            </a:r>
            <a:r>
              <a:rPr lang="en-US" dirty="0" err="1"/>
              <a:t>p.min_dos</a:t>
            </a:r>
            <a:r>
              <a:rPr lang="en-US" dirty="0"/>
              <a:t>       </a:t>
            </a:r>
            <a:r>
              <a:rPr lang="en-US" dirty="0" err="1"/>
              <a:t>comparison_min_dos</a:t>
            </a:r>
            <a:endParaRPr lang="en-US" dirty="0"/>
          </a:p>
          <a:p>
            <a:r>
              <a:rPr lang="en-US" dirty="0"/>
              <a:t>FROM   ( SELECT  </a:t>
            </a:r>
            <a:r>
              <a:rPr lang="en-US" dirty="0" err="1"/>
              <a:t>anchor.individual_id</a:t>
            </a:r>
            <a:r>
              <a:rPr lang="en-US" dirty="0"/>
              <a:t>                                       ,</a:t>
            </a:r>
          </a:p>
          <a:p>
            <a:r>
              <a:rPr lang="en-US" dirty="0"/>
              <a:t>                </a:t>
            </a:r>
            <a:r>
              <a:rPr lang="en-US" dirty="0" err="1"/>
              <a:t>anchor.min_dos</a:t>
            </a:r>
            <a:r>
              <a:rPr lang="en-US" dirty="0"/>
              <a:t>                                              ,</a:t>
            </a:r>
          </a:p>
          <a:p>
            <a:r>
              <a:rPr lang="en-US" dirty="0"/>
              <a:t>                </a:t>
            </a:r>
            <a:r>
              <a:rPr lang="en-US" dirty="0" err="1"/>
              <a:t>date_part</a:t>
            </a:r>
            <a:r>
              <a:rPr lang="en-US" dirty="0"/>
              <a:t>('year',</a:t>
            </a:r>
            <a:r>
              <a:rPr lang="en-US" dirty="0" err="1"/>
              <a:t>anchor.min_dos</a:t>
            </a:r>
            <a:r>
              <a:rPr lang="en-US" dirty="0"/>
              <a:t>) </a:t>
            </a:r>
            <a:r>
              <a:rPr lang="en-US" dirty="0" err="1"/>
              <a:t>year_of_onset</a:t>
            </a:r>
            <a:r>
              <a:rPr lang="en-US" dirty="0"/>
              <a:t>              ,</a:t>
            </a:r>
          </a:p>
          <a:p>
            <a:r>
              <a:rPr lang="en-US" dirty="0"/>
              <a:t>                gender                                                      ,</a:t>
            </a:r>
          </a:p>
          <a:p>
            <a:r>
              <a:rPr lang="en-US" dirty="0"/>
              <a:t>                </a:t>
            </a:r>
            <a:r>
              <a:rPr lang="en-US" dirty="0" err="1"/>
              <a:t>date_part</a:t>
            </a:r>
            <a:r>
              <a:rPr lang="en-US" dirty="0"/>
              <a:t>('year',</a:t>
            </a:r>
            <a:r>
              <a:rPr lang="en-US" dirty="0" err="1"/>
              <a:t>anchor.min_dos</a:t>
            </a:r>
            <a:r>
              <a:rPr lang="en-US" dirty="0"/>
              <a:t>)-</a:t>
            </a:r>
            <a:r>
              <a:rPr lang="en-US" dirty="0" err="1"/>
              <a:t>year_of_birth</a:t>
            </a:r>
            <a:r>
              <a:rPr lang="en-US" dirty="0"/>
              <a:t> </a:t>
            </a:r>
            <a:r>
              <a:rPr lang="en-US" dirty="0" err="1"/>
              <a:t>age_at_onset</a:t>
            </a:r>
            <a:r>
              <a:rPr lang="en-US" dirty="0"/>
              <a:t> ,</a:t>
            </a:r>
          </a:p>
          <a:p>
            <a:r>
              <a:rPr lang="en-US" dirty="0"/>
              <a:t>                </a:t>
            </a:r>
            <a:r>
              <a:rPr lang="en-US" dirty="0" err="1"/>
              <a:t>hrrnum</a:t>
            </a:r>
            <a:r>
              <a:rPr lang="en-US" dirty="0"/>
              <a:t>                                                      ,</a:t>
            </a:r>
          </a:p>
          <a:p>
            <a:r>
              <a:rPr lang="en-US" dirty="0"/>
              <a:t>                </a:t>
            </a:r>
            <a:r>
              <a:rPr lang="en-US" dirty="0" err="1"/>
              <a:t>row_number</a:t>
            </a:r>
            <a:r>
              <a:rPr lang="en-US" dirty="0"/>
              <a:t>() over (partition BY </a:t>
            </a:r>
            <a:r>
              <a:rPr lang="en-US" dirty="0" err="1"/>
              <a:t>date_part</a:t>
            </a:r>
            <a:r>
              <a:rPr lang="en-US" dirty="0"/>
              <a:t>('year',</a:t>
            </a:r>
            <a:r>
              <a:rPr lang="en-US" dirty="0" err="1"/>
              <a:t>anchor.min_dos</a:t>
            </a:r>
            <a:r>
              <a:rPr lang="en-US" dirty="0"/>
              <a:t>)-</a:t>
            </a:r>
            <a:r>
              <a:rPr lang="en-US" dirty="0" err="1"/>
              <a:t>year_of_birth,gender,date_part</a:t>
            </a:r>
            <a:r>
              <a:rPr lang="en-US" dirty="0"/>
              <a:t>('year',</a:t>
            </a:r>
            <a:r>
              <a:rPr lang="en-US" dirty="0" err="1"/>
              <a:t>anchor.min_dos</a:t>
            </a:r>
            <a:r>
              <a:rPr lang="en-US" dirty="0"/>
              <a:t>),</a:t>
            </a:r>
            <a:r>
              <a:rPr lang="en-US" dirty="0" err="1"/>
              <a:t>hrrnum</a:t>
            </a:r>
            <a:r>
              <a:rPr lang="en-US" dirty="0"/>
              <a:t> ORDER BY random()) </a:t>
            </a:r>
            <a:r>
              <a:rPr lang="en-US" dirty="0" err="1"/>
              <a:t>rn</a:t>
            </a:r>
            <a:endParaRPr lang="en-US" dirty="0"/>
          </a:p>
          <a:p>
            <a:r>
              <a:rPr lang="en-US" dirty="0"/>
              <a:t>       FROM     ( SELECT                                                        *</a:t>
            </a:r>
          </a:p>
          <a:p>
            <a:r>
              <a:rPr lang="en-US" dirty="0"/>
              <a:t>                FROM    ( SELECT  </a:t>
            </a:r>
            <a:r>
              <a:rPr lang="en-US" dirty="0" err="1"/>
              <a:t>individual_id</a:t>
            </a:r>
            <a:r>
              <a:rPr lang="en-US" dirty="0"/>
              <a:t>       ,</a:t>
            </a:r>
          </a:p>
          <a:p>
            <a:r>
              <a:rPr lang="en-US" dirty="0"/>
              <a:t>                                 SUM(</a:t>
            </a:r>
            <a:r>
              <a:rPr lang="en-US" dirty="0" err="1"/>
              <a:t>venn</a:t>
            </a:r>
            <a:r>
              <a:rPr lang="en-US" dirty="0"/>
              <a:t>)       </a:t>
            </a:r>
            <a:r>
              <a:rPr lang="en-US" dirty="0" err="1"/>
              <a:t>venn_group</a:t>
            </a:r>
            <a:r>
              <a:rPr lang="en-US" dirty="0"/>
              <a:t> ,</a:t>
            </a:r>
          </a:p>
          <a:p>
            <a:r>
              <a:rPr lang="en-US" dirty="0"/>
              <a:t>                                 MAX(</a:t>
            </a:r>
            <a:r>
              <a:rPr lang="en-US" dirty="0" err="1"/>
              <a:t>a_min_dos</a:t>
            </a:r>
            <a:r>
              <a:rPr lang="en-US" dirty="0"/>
              <a:t> ) </a:t>
            </a:r>
            <a:r>
              <a:rPr lang="en-US" dirty="0" err="1"/>
              <a:t>min_dos</a:t>
            </a:r>
            <a:r>
              <a:rPr lang="en-US" dirty="0"/>
              <a:t>    ,</a:t>
            </a:r>
          </a:p>
          <a:p>
            <a:r>
              <a:rPr lang="en-US" dirty="0"/>
              <a:t>                                 MAX(</a:t>
            </a:r>
            <a:r>
              <a:rPr lang="en-US" dirty="0" err="1"/>
              <a:t>i_min_dos</a:t>
            </a:r>
            <a:r>
              <a:rPr lang="en-US" dirty="0"/>
              <a:t>)  </a:t>
            </a:r>
            <a:r>
              <a:rPr lang="en-US" dirty="0" err="1"/>
              <a:t>i_min_dos</a:t>
            </a:r>
            <a:r>
              <a:rPr lang="en-US" dirty="0"/>
              <a:t>  ,</a:t>
            </a:r>
          </a:p>
          <a:p>
            <a:r>
              <a:rPr lang="en-US" dirty="0"/>
              <a:t>                                 MAX(</a:t>
            </a:r>
            <a:r>
              <a:rPr lang="en-US" dirty="0" err="1"/>
              <a:t>e_min_dos</a:t>
            </a:r>
            <a:r>
              <a:rPr lang="en-US" dirty="0"/>
              <a:t>)  </a:t>
            </a:r>
            <a:r>
              <a:rPr lang="en-US" dirty="0" err="1"/>
              <a:t>e_min_dos</a:t>
            </a:r>
            <a:endParaRPr lang="en-US" dirty="0"/>
          </a:p>
          <a:p>
            <a:r>
              <a:rPr lang="en-US" dirty="0"/>
              <a:t>                        FROM     ( SELECT </a:t>
            </a:r>
            <a:r>
              <a:rPr lang="en-US" dirty="0" err="1"/>
              <a:t>individual_id</a:t>
            </a:r>
            <a:r>
              <a:rPr lang="en-US" dirty="0"/>
              <a:t>,</a:t>
            </a:r>
          </a:p>
          <a:p>
            <a:r>
              <a:rPr lang="en-US" dirty="0"/>
              <a:t>                                         1                                  </a:t>
            </a:r>
            <a:r>
              <a:rPr lang="en-US" dirty="0" err="1"/>
              <a:t>venn</a:t>
            </a:r>
            <a:r>
              <a:rPr lang="en-US" dirty="0"/>
              <a:t>        ,</a:t>
            </a:r>
          </a:p>
          <a:p>
            <a:r>
              <a:rPr lang="en-US" dirty="0"/>
              <a:t>                                         </a:t>
            </a:r>
            <a:r>
              <a:rPr lang="en-US" dirty="0" err="1"/>
              <a:t>min_dos</a:t>
            </a:r>
            <a:r>
              <a:rPr lang="en-US" dirty="0"/>
              <a:t>                            </a:t>
            </a:r>
            <a:r>
              <a:rPr lang="en-US" dirty="0" err="1"/>
              <a:t>a_min_dos</a:t>
            </a:r>
            <a:r>
              <a:rPr lang="en-US" dirty="0"/>
              <a:t>   ,</a:t>
            </a:r>
          </a:p>
          <a:p>
            <a:r>
              <a:rPr lang="en-US" dirty="0"/>
              <a:t>                                         </a:t>
            </a:r>
            <a:r>
              <a:rPr lang="en-US" dirty="0" err="1"/>
              <a:t>to_date</a:t>
            </a:r>
            <a:r>
              <a:rPr lang="en-US" dirty="0"/>
              <a:t>('1800-01-01','yyyy-mm-dd') </a:t>
            </a:r>
            <a:r>
              <a:rPr lang="en-US" dirty="0" err="1"/>
              <a:t>i_min_dos</a:t>
            </a:r>
            <a:r>
              <a:rPr lang="en-US" dirty="0"/>
              <a:t>   ,</a:t>
            </a:r>
          </a:p>
          <a:p>
            <a:r>
              <a:rPr lang="en-US" dirty="0"/>
              <a:t>                                         </a:t>
            </a:r>
            <a:r>
              <a:rPr lang="en-US" dirty="0" err="1"/>
              <a:t>to_date</a:t>
            </a:r>
            <a:r>
              <a:rPr lang="en-US" dirty="0"/>
              <a:t>('1800-01-01','yyyy-mm-dd') </a:t>
            </a:r>
            <a:r>
              <a:rPr lang="en-US" dirty="0" err="1"/>
              <a:t>e_min_dos</a:t>
            </a:r>
            <a:endParaRPr lang="en-US" dirty="0"/>
          </a:p>
          <a:p>
            <a:r>
              <a:rPr lang="en-US" dirty="0"/>
              <a:t>                                 FROM    p_anchor_dande42_C40AFE0F6722EBB27A1FD68FB8577066</a:t>
            </a:r>
          </a:p>
          <a:p>
            <a:r>
              <a:rPr lang="en-US" dirty="0"/>
              <a:t>                                 </a:t>
            </a:r>
          </a:p>
          <a:p>
            <a:r>
              <a:rPr lang="en-US" dirty="0"/>
              <a:t>                                 UNION ALL</a:t>
            </a:r>
          </a:p>
          <a:p>
            <a:r>
              <a:rPr lang="en-US" dirty="0"/>
              <a:t>                                 </a:t>
            </a:r>
          </a:p>
          <a:p>
            <a:r>
              <a:rPr lang="en-US" dirty="0"/>
              <a:t>                                 SELECT </a:t>
            </a:r>
            <a:r>
              <a:rPr lang="en-US" dirty="0" err="1"/>
              <a:t>individual_id</a:t>
            </a:r>
            <a:r>
              <a:rPr lang="en-US" dirty="0"/>
              <a:t>,</a:t>
            </a:r>
          </a:p>
          <a:p>
            <a:r>
              <a:rPr lang="en-US" dirty="0"/>
              <a:t>                                        10                                 </a:t>
            </a:r>
            <a:r>
              <a:rPr lang="en-US" dirty="0" err="1"/>
              <a:t>venn</a:t>
            </a:r>
            <a:r>
              <a:rPr lang="en-US" dirty="0"/>
              <a:t>      ,</a:t>
            </a:r>
          </a:p>
          <a:p>
            <a:r>
              <a:rPr lang="en-US" dirty="0"/>
              <a:t>                                        </a:t>
            </a:r>
            <a:r>
              <a:rPr lang="en-US" dirty="0" err="1"/>
              <a:t>to_date</a:t>
            </a:r>
            <a:r>
              <a:rPr lang="en-US" dirty="0"/>
              <a:t>('1800-01-01','yyyy-mm-dd') </a:t>
            </a:r>
            <a:r>
              <a:rPr lang="en-US" dirty="0" err="1"/>
              <a:t>a_min_dos</a:t>
            </a:r>
            <a:r>
              <a:rPr lang="en-US" dirty="0"/>
              <a:t> ,</a:t>
            </a:r>
          </a:p>
          <a:p>
            <a:r>
              <a:rPr lang="en-US" dirty="0"/>
              <a:t>                                        </a:t>
            </a:r>
            <a:r>
              <a:rPr lang="en-US" dirty="0" err="1"/>
              <a:t>min_dos</a:t>
            </a:r>
            <a:r>
              <a:rPr lang="en-US" dirty="0"/>
              <a:t>                            </a:t>
            </a:r>
            <a:r>
              <a:rPr lang="en-US" dirty="0" err="1"/>
              <a:t>i_min_dos</a:t>
            </a:r>
            <a:r>
              <a:rPr lang="en-US" dirty="0"/>
              <a:t> ,</a:t>
            </a:r>
          </a:p>
          <a:p>
            <a:r>
              <a:rPr lang="en-US" dirty="0"/>
              <a:t>                                        </a:t>
            </a:r>
            <a:r>
              <a:rPr lang="en-US" dirty="0" err="1"/>
              <a:t>to_date</a:t>
            </a:r>
            <a:r>
              <a:rPr lang="en-US" dirty="0"/>
              <a:t>('1800-01-01','yyyy-mm-dd') </a:t>
            </a:r>
            <a:r>
              <a:rPr lang="en-US" dirty="0" err="1"/>
              <a:t>e_min_dos</a:t>
            </a:r>
            <a:endParaRPr lang="en-US" dirty="0"/>
          </a:p>
          <a:p>
            <a:r>
              <a:rPr lang="en-US" dirty="0"/>
              <a:t>                                 FROM   p_inclusion_dande42_C40AFE0F6722EBB27A1FD68FB8577066</a:t>
            </a:r>
          </a:p>
          <a:p>
            <a:r>
              <a:rPr lang="en-US" dirty="0"/>
              <a:t>                                 </a:t>
            </a:r>
          </a:p>
          <a:p>
            <a:r>
              <a:rPr lang="en-US" dirty="0"/>
              <a:t>                                 UNION ALL</a:t>
            </a:r>
          </a:p>
          <a:p>
            <a:r>
              <a:rPr lang="en-US" dirty="0"/>
              <a:t>                                 </a:t>
            </a:r>
          </a:p>
          <a:p>
            <a:r>
              <a:rPr lang="en-US" dirty="0"/>
              <a:t>                                 SELECT </a:t>
            </a:r>
            <a:r>
              <a:rPr lang="en-US" dirty="0" err="1"/>
              <a:t>individual_id</a:t>
            </a:r>
            <a:r>
              <a:rPr lang="en-US" dirty="0"/>
              <a:t>,</a:t>
            </a:r>
          </a:p>
          <a:p>
            <a:r>
              <a:rPr lang="en-US" dirty="0"/>
              <a:t>                                        100                                </a:t>
            </a:r>
            <a:r>
              <a:rPr lang="en-US" dirty="0" err="1"/>
              <a:t>venn</a:t>
            </a:r>
            <a:r>
              <a:rPr lang="en-US" dirty="0"/>
              <a:t>     ,</a:t>
            </a:r>
          </a:p>
          <a:p>
            <a:r>
              <a:rPr lang="en-US" dirty="0"/>
              <a:t>                                        </a:t>
            </a:r>
            <a:r>
              <a:rPr lang="en-US" dirty="0" err="1"/>
              <a:t>to_date</a:t>
            </a:r>
            <a:r>
              <a:rPr lang="en-US" dirty="0"/>
              <a:t>('1800-01-01','yyyy-mm-dd') </a:t>
            </a:r>
            <a:r>
              <a:rPr lang="en-US" dirty="0" err="1"/>
              <a:t>a_min_dos</a:t>
            </a:r>
            <a:r>
              <a:rPr lang="en-US" dirty="0"/>
              <a:t>,</a:t>
            </a:r>
          </a:p>
          <a:p>
            <a:r>
              <a:rPr lang="en-US" dirty="0"/>
              <a:t>                                        </a:t>
            </a:r>
            <a:r>
              <a:rPr lang="en-US" dirty="0" err="1"/>
              <a:t>to_date</a:t>
            </a:r>
            <a:r>
              <a:rPr lang="en-US" dirty="0"/>
              <a:t>('1800-01-01','yyyy-mm-dd') </a:t>
            </a:r>
            <a:r>
              <a:rPr lang="en-US" dirty="0" err="1"/>
              <a:t>i_min_dos</a:t>
            </a:r>
            <a:r>
              <a:rPr lang="en-US" dirty="0"/>
              <a:t>,</a:t>
            </a:r>
          </a:p>
          <a:p>
            <a:r>
              <a:rPr lang="en-US" dirty="0"/>
              <a:t>                                        </a:t>
            </a:r>
            <a:r>
              <a:rPr lang="en-US" dirty="0" err="1"/>
              <a:t>min_dos</a:t>
            </a:r>
            <a:r>
              <a:rPr lang="en-US" dirty="0"/>
              <a:t>                            </a:t>
            </a:r>
            <a:r>
              <a:rPr lang="en-US" dirty="0" err="1"/>
              <a:t>e_min_dos</a:t>
            </a:r>
            <a:endParaRPr lang="en-US" dirty="0"/>
          </a:p>
          <a:p>
            <a:r>
              <a:rPr lang="en-US" dirty="0"/>
              <a:t>                                 FROM   p_exclusion_dande42_C40AFE0F6722EBB27A1FD68FB8577066</a:t>
            </a:r>
          </a:p>
          <a:p>
            <a:r>
              <a:rPr lang="en-US" dirty="0"/>
              <a:t>                                 )</a:t>
            </a:r>
          </a:p>
          <a:p>
            <a:r>
              <a:rPr lang="en-US" dirty="0"/>
              <a:t>                                 </a:t>
            </a:r>
            <a:r>
              <a:rPr lang="en-US" dirty="0" err="1"/>
              <a:t>venn</a:t>
            </a:r>
            <a:endParaRPr lang="en-US" dirty="0"/>
          </a:p>
          <a:p>
            <a:r>
              <a:rPr lang="en-US" dirty="0"/>
              <a:t>                        GROUP BY </a:t>
            </a:r>
            <a:r>
              <a:rPr lang="en-US" dirty="0" err="1"/>
              <a:t>individual_id</a:t>
            </a:r>
            <a:endParaRPr lang="en-US" dirty="0"/>
          </a:p>
          <a:p>
            <a:r>
              <a:rPr lang="en-US" dirty="0"/>
              <a:t>                        )</a:t>
            </a:r>
          </a:p>
          <a:p>
            <a:r>
              <a:rPr lang="en-US" dirty="0"/>
              <a:t>                        venn2 ,</a:t>
            </a:r>
          </a:p>
          <a:p>
            <a:r>
              <a:rPr lang="en-US" dirty="0"/>
              <a:t>                        (SELECT COUNT(0) </a:t>
            </a:r>
            <a:r>
              <a:rPr lang="en-US" dirty="0" err="1"/>
              <a:t>inclusion_count</a:t>
            </a:r>
            <a:endParaRPr lang="en-US" dirty="0"/>
          </a:p>
          <a:p>
            <a:r>
              <a:rPr lang="en-US" dirty="0"/>
              <a:t>                        FROM    p_inclusion_dande42_C40AFE0F6722EBB27A1FD68FB8577066</a:t>
            </a:r>
          </a:p>
          <a:p>
            <a:r>
              <a:rPr lang="en-US" dirty="0"/>
              <a:t>                        )</a:t>
            </a:r>
          </a:p>
          <a:p>
            <a:r>
              <a:rPr lang="en-US" dirty="0"/>
              <a:t>                        </a:t>
            </a:r>
            <a:r>
              <a:rPr lang="en-US" dirty="0" err="1"/>
              <a:t>inclusion_in_play</a:t>
            </a:r>
            <a:r>
              <a:rPr lang="en-US" dirty="0"/>
              <a:t> ,</a:t>
            </a:r>
          </a:p>
          <a:p>
            <a:r>
              <a:rPr lang="en-US" dirty="0"/>
              <a:t>                        (SELECT COUNT(0) </a:t>
            </a:r>
            <a:r>
              <a:rPr lang="en-US" dirty="0" err="1"/>
              <a:t>exclusion_count</a:t>
            </a:r>
            <a:endParaRPr lang="en-US" dirty="0"/>
          </a:p>
          <a:p>
            <a:r>
              <a:rPr lang="en-US" dirty="0"/>
              <a:t>                        FROM    p_exclusion_dande42_C40AFE0F6722EBB27A1FD68FB8577066</a:t>
            </a:r>
          </a:p>
          <a:p>
            <a:r>
              <a:rPr lang="en-US" dirty="0"/>
              <a:t>                        )</a:t>
            </a:r>
          </a:p>
          <a:p>
            <a:r>
              <a:rPr lang="en-US" dirty="0"/>
              <a:t>                        </a:t>
            </a:r>
            <a:r>
              <a:rPr lang="en-US" dirty="0" err="1"/>
              <a:t>exclusion_in_play</a:t>
            </a:r>
            <a:endParaRPr lang="en-US" dirty="0"/>
          </a:p>
          <a:p>
            <a:r>
              <a:rPr lang="en-US" dirty="0"/>
              <a:t>                WHERE   </a:t>
            </a:r>
            <a:r>
              <a:rPr lang="en-US" dirty="0" err="1"/>
              <a:t>venn_group</a:t>
            </a:r>
            <a:r>
              <a:rPr lang="en-US" dirty="0"/>
              <a:t> IN (1,11,111,101)</a:t>
            </a:r>
          </a:p>
          <a:p>
            <a:r>
              <a:rPr lang="en-US" dirty="0"/>
              <a:t>                AND</a:t>
            </a:r>
          </a:p>
          <a:p>
            <a:r>
              <a:rPr lang="en-US" dirty="0"/>
              <a:t>                        (</a:t>
            </a:r>
          </a:p>
          <a:p>
            <a:r>
              <a:rPr lang="en-US" dirty="0"/>
              <a:t>                                (</a:t>
            </a:r>
          </a:p>
          <a:p>
            <a:r>
              <a:rPr lang="en-US" dirty="0"/>
              <a:t>                                        </a:t>
            </a:r>
            <a:r>
              <a:rPr lang="en-US" dirty="0" err="1"/>
              <a:t>inclusion_count</a:t>
            </a:r>
            <a:r>
              <a:rPr lang="en-US" dirty="0"/>
              <a:t>&gt;0</a:t>
            </a:r>
          </a:p>
          <a:p>
            <a:r>
              <a:rPr lang="en-US" dirty="0"/>
              <a:t>                                AND     </a:t>
            </a:r>
            <a:r>
              <a:rPr lang="en-US" dirty="0" err="1"/>
              <a:t>i_min_dos</a:t>
            </a:r>
            <a:r>
              <a:rPr lang="en-US" dirty="0"/>
              <a:t> BETWEEN </a:t>
            </a:r>
            <a:r>
              <a:rPr lang="en-US" dirty="0" err="1"/>
              <a:t>min_dos</a:t>
            </a:r>
            <a:r>
              <a:rPr lang="en-US" dirty="0"/>
              <a:t> + -9999 AND     </a:t>
            </a:r>
            <a:r>
              <a:rPr lang="en-US" dirty="0" err="1"/>
              <a:t>min_dos</a:t>
            </a:r>
            <a:r>
              <a:rPr lang="en-US" dirty="0"/>
              <a:t> + 9999</a:t>
            </a:r>
          </a:p>
          <a:p>
            <a:r>
              <a:rPr lang="en-US" dirty="0"/>
              <a:t>                                )</a:t>
            </a:r>
          </a:p>
          <a:p>
            <a:r>
              <a:rPr lang="en-US" dirty="0"/>
              <a:t>                        OR      </a:t>
            </a:r>
            <a:r>
              <a:rPr lang="en-US" dirty="0" err="1"/>
              <a:t>inclusion_count</a:t>
            </a:r>
            <a:r>
              <a:rPr lang="en-US" dirty="0"/>
              <a:t>=0</a:t>
            </a:r>
          </a:p>
          <a:p>
            <a:r>
              <a:rPr lang="en-US" dirty="0"/>
              <a:t>                        )</a:t>
            </a:r>
          </a:p>
          <a:p>
            <a:r>
              <a:rPr lang="en-US" dirty="0"/>
              <a:t>                AND</a:t>
            </a:r>
          </a:p>
          <a:p>
            <a:r>
              <a:rPr lang="en-US" dirty="0"/>
              <a:t>                        (</a:t>
            </a:r>
          </a:p>
          <a:p>
            <a:r>
              <a:rPr lang="en-US" dirty="0"/>
              <a:t>                                (</a:t>
            </a:r>
          </a:p>
          <a:p>
            <a:r>
              <a:rPr lang="en-US" dirty="0"/>
              <a:t>                                        </a:t>
            </a:r>
            <a:r>
              <a:rPr lang="en-US" dirty="0" err="1"/>
              <a:t>exclusion_count</a:t>
            </a:r>
            <a:r>
              <a:rPr lang="en-US" dirty="0"/>
              <a:t>&gt;0</a:t>
            </a:r>
          </a:p>
          <a:p>
            <a:r>
              <a:rPr lang="en-US" dirty="0"/>
              <a:t>                                AND     </a:t>
            </a:r>
            <a:r>
              <a:rPr lang="en-US" dirty="0" err="1"/>
              <a:t>e_min_dos</a:t>
            </a:r>
            <a:r>
              <a:rPr lang="en-US" dirty="0"/>
              <a:t> NOT BETWEEN </a:t>
            </a:r>
            <a:r>
              <a:rPr lang="en-US" dirty="0" err="1"/>
              <a:t>min_dos</a:t>
            </a:r>
            <a:r>
              <a:rPr lang="en-US" dirty="0"/>
              <a:t> + -9999 AND     </a:t>
            </a:r>
            <a:r>
              <a:rPr lang="en-US" dirty="0" err="1"/>
              <a:t>min_dos</a:t>
            </a:r>
            <a:r>
              <a:rPr lang="en-US" dirty="0"/>
              <a:t> + 9999</a:t>
            </a:r>
          </a:p>
          <a:p>
            <a:r>
              <a:rPr lang="en-US" dirty="0"/>
              <a:t>                                )</a:t>
            </a:r>
          </a:p>
          <a:p>
            <a:r>
              <a:rPr lang="en-US" dirty="0"/>
              <a:t>                        OR      </a:t>
            </a:r>
            <a:r>
              <a:rPr lang="en-US" dirty="0" err="1"/>
              <a:t>exclusion_count</a:t>
            </a:r>
            <a:r>
              <a:rPr lang="en-US" dirty="0"/>
              <a:t>=0</a:t>
            </a:r>
          </a:p>
          <a:p>
            <a:r>
              <a:rPr lang="en-US" dirty="0"/>
              <a:t>                        )</a:t>
            </a:r>
          </a:p>
          <a:p>
            <a:r>
              <a:rPr lang="en-US" dirty="0"/>
              <a:t>                )</a:t>
            </a:r>
          </a:p>
          <a:p>
            <a:r>
              <a:rPr lang="en-US" dirty="0"/>
              <a:t>                anchor ,</a:t>
            </a:r>
          </a:p>
          <a:p>
            <a:r>
              <a:rPr lang="en-US" dirty="0"/>
              <a:t>                </a:t>
            </a:r>
            <a:r>
              <a:rPr lang="en-US" dirty="0" err="1"/>
              <a:t>nhd_med_pharm_span_plus</a:t>
            </a:r>
            <a:r>
              <a:rPr lang="en-US" dirty="0"/>
              <a:t> x</a:t>
            </a:r>
          </a:p>
          <a:p>
            <a:r>
              <a:rPr lang="en-US" dirty="0"/>
              <a:t>       WHERE    </a:t>
            </a:r>
            <a:r>
              <a:rPr lang="en-US" dirty="0" err="1"/>
              <a:t>anchor.individual_id</a:t>
            </a:r>
            <a:r>
              <a:rPr lang="en-US" dirty="0"/>
              <a:t>=</a:t>
            </a:r>
            <a:r>
              <a:rPr lang="en-US" dirty="0" err="1"/>
              <a:t>x.individual_id</a:t>
            </a:r>
            <a:endParaRPr lang="en-US" dirty="0"/>
          </a:p>
          <a:p>
            <a:r>
              <a:rPr lang="en-US" dirty="0"/>
              <a:t>       AND      </a:t>
            </a:r>
            <a:r>
              <a:rPr lang="en-US" dirty="0" err="1"/>
              <a:t>anchor.min_dos</a:t>
            </a:r>
            <a:r>
              <a:rPr lang="en-US" dirty="0"/>
              <a:t> BETWEEN </a:t>
            </a:r>
            <a:r>
              <a:rPr lang="en-US" dirty="0" err="1"/>
              <a:t>span_start</a:t>
            </a:r>
            <a:r>
              <a:rPr lang="en-US" dirty="0"/>
              <a:t> + 3600 AND      </a:t>
            </a:r>
            <a:r>
              <a:rPr lang="en-US" dirty="0" err="1"/>
              <a:t>span_end</a:t>
            </a:r>
            <a:r>
              <a:rPr lang="en-US" dirty="0"/>
              <a:t> - 0</a:t>
            </a:r>
          </a:p>
          <a:p>
            <a:r>
              <a:rPr lang="en-US" dirty="0"/>
              <a:t>       AND      </a:t>
            </a:r>
            <a:r>
              <a:rPr lang="en-US" dirty="0" err="1"/>
              <a:t>date_part</a:t>
            </a:r>
            <a:r>
              <a:rPr lang="en-US" dirty="0"/>
              <a:t>('year',</a:t>
            </a:r>
            <a:r>
              <a:rPr lang="en-US" dirty="0" err="1"/>
              <a:t>anchor.min_dos</a:t>
            </a:r>
            <a:r>
              <a:rPr lang="en-US" dirty="0"/>
              <a:t>)  - </a:t>
            </a:r>
            <a:r>
              <a:rPr lang="en-US" dirty="0" err="1"/>
              <a:t>year_of_birth</a:t>
            </a:r>
            <a:r>
              <a:rPr lang="en-US" dirty="0"/>
              <a:t> BETWEEN 0 AND      999</a:t>
            </a:r>
          </a:p>
          <a:p>
            <a:r>
              <a:rPr lang="en-US" dirty="0"/>
              <a:t>       AND      gender                           IN( 'M',</a:t>
            </a:r>
          </a:p>
          <a:p>
            <a:r>
              <a:rPr lang="en-US" dirty="0"/>
              <a:t>                                                    'F' )</a:t>
            </a:r>
          </a:p>
          <a:p>
            <a:r>
              <a:rPr lang="en-US" dirty="0"/>
              <a:t>       AND      </a:t>
            </a:r>
            <a:r>
              <a:rPr lang="en-US" dirty="0" err="1"/>
              <a:t>date_part</a:t>
            </a:r>
            <a:r>
              <a:rPr lang="en-US" dirty="0"/>
              <a:t>('year',</a:t>
            </a:r>
            <a:r>
              <a:rPr lang="en-US" dirty="0" err="1"/>
              <a:t>anchor.min_dos</a:t>
            </a:r>
            <a:r>
              <a:rPr lang="en-US" dirty="0"/>
              <a:t>) BETWEEN 1994 AND      2014</a:t>
            </a:r>
          </a:p>
          <a:p>
            <a:r>
              <a:rPr lang="en-US" dirty="0"/>
              <a:t>       AND</a:t>
            </a:r>
          </a:p>
          <a:p>
            <a:r>
              <a:rPr lang="en-US" dirty="0"/>
              <a:t>                (</a:t>
            </a:r>
          </a:p>
          <a:p>
            <a:r>
              <a:rPr lang="en-US" dirty="0"/>
              <a:t>                         (</a:t>
            </a:r>
          </a:p>
          <a:p>
            <a:r>
              <a:rPr lang="en-US" dirty="0"/>
              <a:t>                                  </a:t>
            </a:r>
            <a:r>
              <a:rPr lang="en-US" dirty="0" err="1"/>
              <a:t>x.BUSINESS_LINE_CODE</a:t>
            </a:r>
            <a:r>
              <a:rPr lang="en-US" dirty="0"/>
              <a:t> = 'COM'</a:t>
            </a:r>
          </a:p>
          <a:p>
            <a:r>
              <a:rPr lang="en-US" dirty="0"/>
              <a:t>                         AND      </a:t>
            </a:r>
            <a:r>
              <a:rPr lang="en-US" dirty="0" err="1"/>
              <a:t>x.FUNDING_PHI_IND</a:t>
            </a:r>
            <a:r>
              <a:rPr lang="en-US" dirty="0"/>
              <a:t> IN (0,</a:t>
            </a:r>
          </a:p>
          <a:p>
            <a:r>
              <a:rPr lang="en-US" dirty="0"/>
              <a:t>                                                        1)</a:t>
            </a:r>
          </a:p>
          <a:p>
            <a:r>
              <a:rPr lang="en-US" dirty="0"/>
              <a:t>                         AND      </a:t>
            </a:r>
            <a:r>
              <a:rPr lang="en-US" dirty="0" err="1"/>
              <a:t>x.PACIFICARE_IND</a:t>
            </a:r>
            <a:r>
              <a:rPr lang="en-US" dirty="0"/>
              <a:t> IN (0)</a:t>
            </a:r>
          </a:p>
          <a:p>
            <a:r>
              <a:rPr lang="en-US" dirty="0"/>
              <a:t>                         )</a:t>
            </a:r>
          </a:p>
          <a:p>
            <a:r>
              <a:rPr lang="en-US" dirty="0"/>
              <a:t>                OR</a:t>
            </a:r>
          </a:p>
          <a:p>
            <a:r>
              <a:rPr lang="en-US" dirty="0"/>
              <a:t>                         (</a:t>
            </a:r>
          </a:p>
          <a:p>
            <a:r>
              <a:rPr lang="en-US" dirty="0"/>
              <a:t>                                  </a:t>
            </a:r>
            <a:r>
              <a:rPr lang="en-US" dirty="0" err="1"/>
              <a:t>x.BUSINESS_LINE_CODE</a:t>
            </a:r>
            <a:r>
              <a:rPr lang="en-US" dirty="0"/>
              <a:t> = 'MCR'</a:t>
            </a:r>
          </a:p>
          <a:p>
            <a:r>
              <a:rPr lang="en-US" dirty="0"/>
              <a:t>                         AND      </a:t>
            </a:r>
            <a:r>
              <a:rPr lang="en-US" dirty="0" err="1"/>
              <a:t>x.FUNDING_PHI_IND</a:t>
            </a:r>
            <a:r>
              <a:rPr lang="en-US" dirty="0"/>
              <a:t> IN (0,</a:t>
            </a:r>
          </a:p>
          <a:p>
            <a:r>
              <a:rPr lang="en-US" dirty="0"/>
              <a:t>                                                        1)</a:t>
            </a:r>
          </a:p>
          <a:p>
            <a:r>
              <a:rPr lang="en-US" dirty="0"/>
              <a:t>                         AND      </a:t>
            </a:r>
            <a:r>
              <a:rPr lang="en-US" dirty="0" err="1"/>
              <a:t>x.PACIFICARE_IND</a:t>
            </a:r>
            <a:r>
              <a:rPr lang="en-US" dirty="0"/>
              <a:t> IN (0)</a:t>
            </a:r>
          </a:p>
          <a:p>
            <a:r>
              <a:rPr lang="en-US" dirty="0"/>
              <a:t>                         )</a:t>
            </a:r>
          </a:p>
          <a:p>
            <a:r>
              <a:rPr lang="en-US" dirty="0"/>
              <a:t>                OR</a:t>
            </a:r>
          </a:p>
          <a:p>
            <a:r>
              <a:rPr lang="en-US" dirty="0"/>
              <a:t>                         (</a:t>
            </a:r>
          </a:p>
          <a:p>
            <a:r>
              <a:rPr lang="en-US" dirty="0"/>
              <a:t>                                  </a:t>
            </a:r>
            <a:r>
              <a:rPr lang="en-US" dirty="0" err="1"/>
              <a:t>x.BUSINESS_LINE_CODE</a:t>
            </a:r>
            <a:r>
              <a:rPr lang="en-US" dirty="0"/>
              <a:t> = 'MCD'</a:t>
            </a:r>
          </a:p>
          <a:p>
            <a:r>
              <a:rPr lang="en-US" dirty="0"/>
              <a:t>                         AND      </a:t>
            </a:r>
            <a:r>
              <a:rPr lang="en-US" dirty="0" err="1"/>
              <a:t>x.FUNDING_PHI_IND</a:t>
            </a:r>
            <a:r>
              <a:rPr lang="en-US" dirty="0"/>
              <a:t> IN (-1)</a:t>
            </a:r>
          </a:p>
          <a:p>
            <a:r>
              <a:rPr lang="en-US" dirty="0"/>
              <a:t>                         AND      </a:t>
            </a:r>
            <a:r>
              <a:rPr lang="en-US" dirty="0" err="1"/>
              <a:t>x.PACIFICARE_IND</a:t>
            </a:r>
            <a:r>
              <a:rPr lang="en-US" dirty="0"/>
              <a:t>  IN (-1)</a:t>
            </a:r>
          </a:p>
          <a:p>
            <a:r>
              <a:rPr lang="en-US" dirty="0"/>
              <a:t>                         )</a:t>
            </a:r>
          </a:p>
          <a:p>
            <a:r>
              <a:rPr lang="en-US" dirty="0"/>
              <a:t>                )</a:t>
            </a:r>
          </a:p>
          <a:p>
            <a:r>
              <a:rPr lang="en-US" dirty="0"/>
              <a:t>       )</a:t>
            </a:r>
          </a:p>
          <a:p>
            <a:r>
              <a:rPr lang="en-US" dirty="0"/>
              <a:t>       p</a:t>
            </a:r>
          </a:p>
          <a:p>
            <a:r>
              <a:rPr lang="en-US" dirty="0"/>
              <a:t>	   </a:t>
            </a:r>
          </a:p>
          <a:p>
            <a:r>
              <a:rPr lang="en-US" dirty="0"/>
              <a:t>	   ---  create mask, throttle at 3+</a:t>
            </a:r>
          </a:p>
          <a:p>
            <a:r>
              <a:rPr lang="en-US" dirty="0"/>
              <a:t>	   </a:t>
            </a:r>
          </a:p>
          <a:p>
            <a:r>
              <a:rPr lang="en-US" dirty="0"/>
              <a:t>	   select * from </a:t>
            </a:r>
            <a:r>
              <a:rPr lang="en-US" dirty="0" err="1"/>
              <a:t>foo_mask</a:t>
            </a:r>
            <a:endParaRPr lang="en-US" dirty="0"/>
          </a:p>
          <a:p>
            <a:r>
              <a:rPr lang="en-US" dirty="0"/>
              <a:t>	   </a:t>
            </a:r>
          </a:p>
          <a:p>
            <a:r>
              <a:rPr lang="en-US" dirty="0"/>
              <a:t>create table </a:t>
            </a:r>
            <a:r>
              <a:rPr lang="en-US" dirty="0" err="1"/>
              <a:t>foo_mask</a:t>
            </a:r>
            <a:r>
              <a:rPr lang="en-US" dirty="0"/>
              <a:t> as</a:t>
            </a:r>
          </a:p>
          <a:p>
            <a:r>
              <a:rPr lang="en-US" dirty="0"/>
              <a:t>select </a:t>
            </a:r>
            <a:r>
              <a:rPr lang="en-US" dirty="0" err="1"/>
              <a:t>mask,case</a:t>
            </a:r>
            <a:r>
              <a:rPr lang="en-US" dirty="0"/>
              <a:t> when </a:t>
            </a:r>
            <a:r>
              <a:rPr lang="en-US" dirty="0" err="1"/>
              <a:t>set_cnt</a:t>
            </a:r>
            <a:r>
              <a:rPr lang="en-US" dirty="0"/>
              <a:t>&gt;=3 then '3+' else </a:t>
            </a:r>
            <a:r>
              <a:rPr lang="en-US" dirty="0" err="1"/>
              <a:t>mask_lbl</a:t>
            </a:r>
            <a:r>
              <a:rPr lang="en-US" dirty="0"/>
              <a:t> end </a:t>
            </a:r>
            <a:r>
              <a:rPr lang="en-US" dirty="0" err="1"/>
              <a:t>mask_lbl</a:t>
            </a:r>
            <a:endParaRPr lang="en-US" dirty="0"/>
          </a:p>
          <a:p>
            <a:r>
              <a:rPr lang="en-US" dirty="0"/>
              <a:t>from</a:t>
            </a:r>
          </a:p>
          <a:p>
            <a:r>
              <a:rPr lang="en-US" dirty="0"/>
              <a:t>(</a:t>
            </a:r>
          </a:p>
          <a:p>
            <a:endParaRPr lang="en-US" dirty="0"/>
          </a:p>
          <a:p>
            <a:r>
              <a:rPr lang="en-US" dirty="0"/>
              <a:t>select 0 mask,0 set_</a:t>
            </a:r>
            <a:r>
              <a:rPr lang="en-US" dirty="0" err="1"/>
              <a:t>cnt</a:t>
            </a:r>
            <a:r>
              <a:rPr lang="en-US" dirty="0"/>
              <a:t>,'!_none' </a:t>
            </a:r>
            <a:r>
              <a:rPr lang="en-US" dirty="0" err="1"/>
              <a:t>mask_lbl</a:t>
            </a:r>
            <a:endParaRPr lang="en-US" dirty="0"/>
          </a:p>
          <a:p>
            <a:r>
              <a:rPr lang="en-US" dirty="0"/>
              <a:t>union</a:t>
            </a:r>
          </a:p>
          <a:p>
            <a:r>
              <a:rPr lang="en-US" dirty="0"/>
              <a:t>select </a:t>
            </a:r>
            <a:r>
              <a:rPr lang="en-US" dirty="0" err="1"/>
              <a:t>mask,max</a:t>
            </a:r>
            <a:r>
              <a:rPr lang="en-US" dirty="0"/>
              <a:t>(</a:t>
            </a:r>
            <a:r>
              <a:rPr lang="en-US" dirty="0" err="1"/>
              <a:t>set_cnt</a:t>
            </a:r>
            <a:r>
              <a:rPr lang="en-US" dirty="0"/>
              <a:t>) </a:t>
            </a:r>
            <a:r>
              <a:rPr lang="en-US" dirty="0" err="1"/>
              <a:t>set_cnt,min</a:t>
            </a:r>
            <a:r>
              <a:rPr lang="en-US" dirty="0"/>
              <a:t>(</a:t>
            </a:r>
            <a:r>
              <a:rPr lang="en-US" dirty="0" err="1"/>
              <a:t>mask_lbl</a:t>
            </a:r>
            <a:r>
              <a:rPr lang="en-US" dirty="0"/>
              <a:t>) </a:t>
            </a:r>
            <a:r>
              <a:rPr lang="en-US" dirty="0" err="1"/>
              <a:t>mask_lbl</a:t>
            </a:r>
            <a:endParaRPr lang="en-US" dirty="0"/>
          </a:p>
          <a:p>
            <a:r>
              <a:rPr lang="en-US" dirty="0"/>
              <a:t>from</a:t>
            </a:r>
          </a:p>
          <a:p>
            <a:r>
              <a:rPr lang="en-US" dirty="0"/>
              <a:t>(</a:t>
            </a:r>
          </a:p>
          <a:p>
            <a:r>
              <a:rPr lang="en-US" dirty="0"/>
              <a:t>select source1.*</a:t>
            </a:r>
          </a:p>
          <a:p>
            <a:r>
              <a:rPr lang="en-US" dirty="0"/>
              <a:t>,d1+decode( d2,d1,0,d2)+decode(d3,d1,0,d2,0,d3)+decode(d4,d1,0,d2,0,d3,0,d4)+decode(d5,d1,0,d2,0,d3,0,d4,0,d5)+decode(d6,d1,0,d2,0,d3,0,d4,0,d5,0,d6) mask</a:t>
            </a:r>
          </a:p>
          <a:p>
            <a:r>
              <a:rPr lang="en-US" dirty="0"/>
              <a:t>,l1||decode( d2,d1,'','|'||l2)||decode(d3,d1,'',d2,'','|'||l3)||decode(d4,d1,'',d2,'',d3,'','|'||l4)||decode(d5,d1,'',d2,'',d3,'',d4,'','|'||l5)||decode(d6,d1,'',d2,'',d3,'',d4,'',d5,'','|'||l6) </a:t>
            </a:r>
            <a:r>
              <a:rPr lang="en-US" dirty="0" err="1"/>
              <a:t>mask_lbl</a:t>
            </a:r>
            <a:endParaRPr lang="en-US" dirty="0"/>
          </a:p>
          <a:p>
            <a:r>
              <a:rPr lang="en-US" dirty="0"/>
              <a:t>from</a:t>
            </a:r>
          </a:p>
          <a:p>
            <a:r>
              <a:rPr lang="en-US" dirty="0"/>
              <a:t>(</a:t>
            </a:r>
          </a:p>
          <a:p>
            <a:r>
              <a:rPr lang="en-US" dirty="0"/>
              <a:t>select iv1.disease_set+iv2.disease_set+iv3.disease_set+iv4.disease_set+iv5.disease_set+iv6.disease_set </a:t>
            </a:r>
            <a:r>
              <a:rPr lang="en-US" dirty="0" err="1"/>
              <a:t>set_sum</a:t>
            </a:r>
            <a:endParaRPr lang="en-US" dirty="0"/>
          </a:p>
          <a:p>
            <a:r>
              <a:rPr lang="en-US" dirty="0"/>
              <a:t>,decode(iv1.disease_set,1,1,0)+decode(iv2.disease_set,10,1,0)+decode(iv3.disease_set,100,1,0)+decode(iv4.disease_set,1000,1,0)+decode(iv5.disease_set,10000,1,0)+decode(iv6.disease_set,100000,1,0) </a:t>
            </a:r>
            <a:r>
              <a:rPr lang="en-US" dirty="0" err="1"/>
              <a:t>set_cnt</a:t>
            </a:r>
            <a:endParaRPr lang="en-US" dirty="0"/>
          </a:p>
          <a:p>
            <a:r>
              <a:rPr lang="en-US" dirty="0"/>
              <a:t>,iv1.disease_set d1,iv1.disease_lbl l1,iv2.disease_set d2,iv2.disease_lbl l2</a:t>
            </a:r>
          </a:p>
          <a:p>
            <a:r>
              <a:rPr lang="en-US" dirty="0"/>
              <a:t>,iv3.disease_set d3,iv3.disease_lbl l3,iv4.disease_set d4,iv4.disease_lbl l4</a:t>
            </a:r>
          </a:p>
          <a:p>
            <a:r>
              <a:rPr lang="en-US" dirty="0"/>
              <a:t>,iv5.disease_set d5,iv5.disease_lbl l5,iv6.disease_set d6,iv6.disease_lbl l6</a:t>
            </a:r>
          </a:p>
          <a:p>
            <a:r>
              <a:rPr lang="en-US" dirty="0"/>
              <a:t>from</a:t>
            </a:r>
          </a:p>
          <a:p>
            <a:r>
              <a:rPr lang="en-US" dirty="0"/>
              <a:t>(</a:t>
            </a:r>
          </a:p>
          <a:p>
            <a:r>
              <a:rPr lang="en-US" dirty="0"/>
              <a:t>select 1 </a:t>
            </a:r>
            <a:r>
              <a:rPr lang="en-US" dirty="0" err="1"/>
              <a:t>disease_set</a:t>
            </a:r>
            <a:r>
              <a:rPr lang="en-US" dirty="0"/>
              <a:t>, 'IHD' </a:t>
            </a:r>
            <a:r>
              <a:rPr lang="en-US" dirty="0" err="1"/>
              <a:t>disease_lbl</a:t>
            </a:r>
            <a:endParaRPr lang="en-US" dirty="0"/>
          </a:p>
          <a:p>
            <a:r>
              <a:rPr lang="en-US" dirty="0"/>
              <a:t>union</a:t>
            </a:r>
          </a:p>
          <a:p>
            <a:r>
              <a:rPr lang="en-US" dirty="0"/>
              <a:t>select 10 </a:t>
            </a:r>
            <a:r>
              <a:rPr lang="en-US" dirty="0" err="1"/>
              <a:t>disease_set</a:t>
            </a:r>
            <a:r>
              <a:rPr lang="en-US" dirty="0"/>
              <a:t>, 'HTN' </a:t>
            </a:r>
            <a:r>
              <a:rPr lang="en-US" dirty="0" err="1"/>
              <a:t>disease_lbl</a:t>
            </a:r>
            <a:endParaRPr lang="en-US" dirty="0"/>
          </a:p>
          <a:p>
            <a:r>
              <a:rPr lang="en-US" dirty="0"/>
              <a:t>union</a:t>
            </a:r>
          </a:p>
          <a:p>
            <a:r>
              <a:rPr lang="en-US" dirty="0"/>
              <a:t>select 100 </a:t>
            </a:r>
            <a:r>
              <a:rPr lang="en-US" dirty="0" err="1"/>
              <a:t>disease_set</a:t>
            </a:r>
            <a:r>
              <a:rPr lang="en-US" dirty="0"/>
              <a:t>, 'HLP' </a:t>
            </a:r>
            <a:r>
              <a:rPr lang="en-US" dirty="0" err="1"/>
              <a:t>disease_lbl</a:t>
            </a:r>
            <a:endParaRPr lang="en-US" dirty="0"/>
          </a:p>
          <a:p>
            <a:r>
              <a:rPr lang="en-US" dirty="0"/>
              <a:t>union</a:t>
            </a:r>
          </a:p>
          <a:p>
            <a:r>
              <a:rPr lang="en-US" dirty="0"/>
              <a:t>select 1000 </a:t>
            </a:r>
            <a:r>
              <a:rPr lang="en-US" dirty="0" err="1"/>
              <a:t>disease_set</a:t>
            </a:r>
            <a:r>
              <a:rPr lang="en-US" dirty="0"/>
              <a:t>, 'HVD' </a:t>
            </a:r>
            <a:r>
              <a:rPr lang="en-US" dirty="0" err="1"/>
              <a:t>disease_lbl</a:t>
            </a:r>
            <a:endParaRPr lang="en-US" dirty="0"/>
          </a:p>
          <a:p>
            <a:r>
              <a:rPr lang="en-US" dirty="0"/>
              <a:t>union</a:t>
            </a:r>
          </a:p>
          <a:p>
            <a:r>
              <a:rPr lang="en-US" dirty="0"/>
              <a:t>select 10000 </a:t>
            </a:r>
            <a:r>
              <a:rPr lang="en-US" dirty="0" err="1"/>
              <a:t>disease_set</a:t>
            </a:r>
            <a:r>
              <a:rPr lang="en-US" dirty="0"/>
              <a:t>, 'ANE' </a:t>
            </a:r>
            <a:r>
              <a:rPr lang="en-US" dirty="0" err="1"/>
              <a:t>disease_lbl</a:t>
            </a:r>
            <a:endParaRPr lang="en-US" dirty="0"/>
          </a:p>
          <a:p>
            <a:r>
              <a:rPr lang="en-US" dirty="0"/>
              <a:t>union</a:t>
            </a:r>
          </a:p>
          <a:p>
            <a:r>
              <a:rPr lang="en-US" dirty="0"/>
              <a:t>select 100000 </a:t>
            </a:r>
            <a:r>
              <a:rPr lang="en-US" dirty="0" err="1"/>
              <a:t>disease_set</a:t>
            </a:r>
            <a:r>
              <a:rPr lang="en-US" dirty="0"/>
              <a:t>, 'DM' </a:t>
            </a:r>
            <a:r>
              <a:rPr lang="en-US" dirty="0" err="1"/>
              <a:t>disease_lbl</a:t>
            </a:r>
            <a:endParaRPr lang="en-US" dirty="0"/>
          </a:p>
          <a:p>
            <a:r>
              <a:rPr lang="en-US" dirty="0"/>
              <a:t>) iv1</a:t>
            </a:r>
          </a:p>
          <a:p>
            <a:r>
              <a:rPr lang="en-US" dirty="0"/>
              <a:t>,</a:t>
            </a:r>
          </a:p>
          <a:p>
            <a:r>
              <a:rPr lang="en-US" dirty="0"/>
              <a:t>(</a:t>
            </a:r>
          </a:p>
          <a:p>
            <a:r>
              <a:rPr lang="en-US" dirty="0"/>
              <a:t>select 1 </a:t>
            </a:r>
            <a:r>
              <a:rPr lang="en-US" dirty="0" err="1"/>
              <a:t>disease_set</a:t>
            </a:r>
            <a:r>
              <a:rPr lang="en-US" dirty="0"/>
              <a:t>, 'IHD' </a:t>
            </a:r>
            <a:r>
              <a:rPr lang="en-US" dirty="0" err="1"/>
              <a:t>disease_lbl</a:t>
            </a:r>
            <a:endParaRPr lang="en-US" dirty="0"/>
          </a:p>
          <a:p>
            <a:r>
              <a:rPr lang="en-US" dirty="0"/>
              <a:t>union</a:t>
            </a:r>
          </a:p>
          <a:p>
            <a:r>
              <a:rPr lang="en-US" dirty="0"/>
              <a:t>select 10 </a:t>
            </a:r>
            <a:r>
              <a:rPr lang="en-US" dirty="0" err="1"/>
              <a:t>disease_set</a:t>
            </a:r>
            <a:r>
              <a:rPr lang="en-US" dirty="0"/>
              <a:t>, 'HTN' </a:t>
            </a:r>
            <a:r>
              <a:rPr lang="en-US" dirty="0" err="1"/>
              <a:t>disease_lbl</a:t>
            </a:r>
            <a:endParaRPr lang="en-US" dirty="0"/>
          </a:p>
          <a:p>
            <a:r>
              <a:rPr lang="en-US" dirty="0"/>
              <a:t>union</a:t>
            </a:r>
          </a:p>
          <a:p>
            <a:r>
              <a:rPr lang="en-US" dirty="0"/>
              <a:t>select 100 </a:t>
            </a:r>
            <a:r>
              <a:rPr lang="en-US" dirty="0" err="1"/>
              <a:t>disease_set</a:t>
            </a:r>
            <a:r>
              <a:rPr lang="en-US" dirty="0"/>
              <a:t>, 'HLP' </a:t>
            </a:r>
            <a:r>
              <a:rPr lang="en-US" dirty="0" err="1"/>
              <a:t>disease_lbl</a:t>
            </a:r>
            <a:endParaRPr lang="en-US" dirty="0"/>
          </a:p>
          <a:p>
            <a:r>
              <a:rPr lang="en-US" dirty="0"/>
              <a:t>union</a:t>
            </a:r>
          </a:p>
          <a:p>
            <a:r>
              <a:rPr lang="en-US" dirty="0"/>
              <a:t>select 1000 </a:t>
            </a:r>
            <a:r>
              <a:rPr lang="en-US" dirty="0" err="1"/>
              <a:t>disease_set</a:t>
            </a:r>
            <a:r>
              <a:rPr lang="en-US" dirty="0"/>
              <a:t>, 'HVD' </a:t>
            </a:r>
            <a:r>
              <a:rPr lang="en-US" dirty="0" err="1"/>
              <a:t>disease_lbl</a:t>
            </a:r>
            <a:endParaRPr lang="en-US" dirty="0"/>
          </a:p>
          <a:p>
            <a:r>
              <a:rPr lang="en-US" dirty="0"/>
              <a:t>union</a:t>
            </a:r>
          </a:p>
          <a:p>
            <a:r>
              <a:rPr lang="en-US" dirty="0"/>
              <a:t>select 10000 </a:t>
            </a:r>
            <a:r>
              <a:rPr lang="en-US" dirty="0" err="1"/>
              <a:t>disease_set</a:t>
            </a:r>
            <a:r>
              <a:rPr lang="en-US" dirty="0"/>
              <a:t>, 'ANE' </a:t>
            </a:r>
            <a:r>
              <a:rPr lang="en-US" dirty="0" err="1"/>
              <a:t>disease_lbl</a:t>
            </a:r>
            <a:endParaRPr lang="en-US" dirty="0"/>
          </a:p>
          <a:p>
            <a:r>
              <a:rPr lang="en-US" dirty="0"/>
              <a:t>union</a:t>
            </a:r>
          </a:p>
          <a:p>
            <a:r>
              <a:rPr lang="en-US" dirty="0"/>
              <a:t>select 100000 </a:t>
            </a:r>
            <a:r>
              <a:rPr lang="en-US" dirty="0" err="1"/>
              <a:t>disease_set</a:t>
            </a:r>
            <a:r>
              <a:rPr lang="en-US" dirty="0"/>
              <a:t>, 'DM' </a:t>
            </a:r>
            <a:r>
              <a:rPr lang="en-US" dirty="0" err="1"/>
              <a:t>disease_lbl</a:t>
            </a:r>
            <a:endParaRPr lang="en-US" dirty="0"/>
          </a:p>
          <a:p>
            <a:r>
              <a:rPr lang="en-US" dirty="0"/>
              <a:t>) iv2</a:t>
            </a:r>
          </a:p>
          <a:p>
            <a:r>
              <a:rPr lang="en-US" dirty="0"/>
              <a:t>,(</a:t>
            </a:r>
          </a:p>
          <a:p>
            <a:r>
              <a:rPr lang="en-US" dirty="0"/>
              <a:t>select 1 </a:t>
            </a:r>
            <a:r>
              <a:rPr lang="en-US" dirty="0" err="1"/>
              <a:t>disease_set</a:t>
            </a:r>
            <a:r>
              <a:rPr lang="en-US" dirty="0"/>
              <a:t>, 'IHD' </a:t>
            </a:r>
            <a:r>
              <a:rPr lang="en-US" dirty="0" err="1"/>
              <a:t>disease_lbl</a:t>
            </a:r>
            <a:endParaRPr lang="en-US" dirty="0"/>
          </a:p>
          <a:p>
            <a:r>
              <a:rPr lang="en-US" dirty="0"/>
              <a:t>union</a:t>
            </a:r>
          </a:p>
          <a:p>
            <a:r>
              <a:rPr lang="en-US" dirty="0"/>
              <a:t>select 10 </a:t>
            </a:r>
            <a:r>
              <a:rPr lang="en-US" dirty="0" err="1"/>
              <a:t>disease_set</a:t>
            </a:r>
            <a:r>
              <a:rPr lang="en-US" dirty="0"/>
              <a:t>, 'HTN' </a:t>
            </a:r>
            <a:r>
              <a:rPr lang="en-US" dirty="0" err="1"/>
              <a:t>disease_lbl</a:t>
            </a:r>
            <a:endParaRPr lang="en-US" dirty="0"/>
          </a:p>
          <a:p>
            <a:r>
              <a:rPr lang="en-US" dirty="0"/>
              <a:t>union</a:t>
            </a:r>
          </a:p>
          <a:p>
            <a:r>
              <a:rPr lang="en-US" dirty="0"/>
              <a:t>select 100 </a:t>
            </a:r>
            <a:r>
              <a:rPr lang="en-US" dirty="0" err="1"/>
              <a:t>disease_set</a:t>
            </a:r>
            <a:r>
              <a:rPr lang="en-US" dirty="0"/>
              <a:t>, 'HLP' </a:t>
            </a:r>
            <a:r>
              <a:rPr lang="en-US" dirty="0" err="1"/>
              <a:t>disease_lbl</a:t>
            </a:r>
            <a:endParaRPr lang="en-US" dirty="0"/>
          </a:p>
          <a:p>
            <a:r>
              <a:rPr lang="en-US" dirty="0"/>
              <a:t>union</a:t>
            </a:r>
          </a:p>
          <a:p>
            <a:r>
              <a:rPr lang="en-US" dirty="0"/>
              <a:t>select 1000 </a:t>
            </a:r>
            <a:r>
              <a:rPr lang="en-US" dirty="0" err="1"/>
              <a:t>disease_set</a:t>
            </a:r>
            <a:r>
              <a:rPr lang="en-US" dirty="0"/>
              <a:t>, 'HVD' </a:t>
            </a:r>
            <a:r>
              <a:rPr lang="en-US" dirty="0" err="1"/>
              <a:t>disease_lbl</a:t>
            </a:r>
            <a:endParaRPr lang="en-US" dirty="0"/>
          </a:p>
          <a:p>
            <a:r>
              <a:rPr lang="en-US" dirty="0"/>
              <a:t>union</a:t>
            </a:r>
          </a:p>
          <a:p>
            <a:r>
              <a:rPr lang="en-US" dirty="0"/>
              <a:t>select 10000 </a:t>
            </a:r>
            <a:r>
              <a:rPr lang="en-US" dirty="0" err="1"/>
              <a:t>disease_set</a:t>
            </a:r>
            <a:r>
              <a:rPr lang="en-US" dirty="0"/>
              <a:t>, 'ANE' </a:t>
            </a:r>
            <a:r>
              <a:rPr lang="en-US" dirty="0" err="1"/>
              <a:t>disease_lbl</a:t>
            </a:r>
            <a:endParaRPr lang="en-US" dirty="0"/>
          </a:p>
          <a:p>
            <a:r>
              <a:rPr lang="en-US" dirty="0"/>
              <a:t>union</a:t>
            </a:r>
          </a:p>
          <a:p>
            <a:r>
              <a:rPr lang="en-US" dirty="0"/>
              <a:t>select 100000 </a:t>
            </a:r>
            <a:r>
              <a:rPr lang="en-US" dirty="0" err="1"/>
              <a:t>disease_set</a:t>
            </a:r>
            <a:r>
              <a:rPr lang="en-US" dirty="0"/>
              <a:t>, 'DM' </a:t>
            </a:r>
            <a:r>
              <a:rPr lang="en-US" dirty="0" err="1"/>
              <a:t>disease_lbl</a:t>
            </a:r>
            <a:endParaRPr lang="en-US" dirty="0"/>
          </a:p>
          <a:p>
            <a:r>
              <a:rPr lang="en-US" dirty="0"/>
              <a:t>) iv3</a:t>
            </a:r>
          </a:p>
          <a:p>
            <a:r>
              <a:rPr lang="en-US" dirty="0"/>
              <a:t>,(</a:t>
            </a:r>
          </a:p>
          <a:p>
            <a:r>
              <a:rPr lang="en-US" dirty="0"/>
              <a:t>select 1 </a:t>
            </a:r>
            <a:r>
              <a:rPr lang="en-US" dirty="0" err="1"/>
              <a:t>disease_set</a:t>
            </a:r>
            <a:r>
              <a:rPr lang="en-US" dirty="0"/>
              <a:t>, 'IHD' </a:t>
            </a:r>
            <a:r>
              <a:rPr lang="en-US" dirty="0" err="1"/>
              <a:t>disease_lbl</a:t>
            </a:r>
            <a:endParaRPr lang="en-US" dirty="0"/>
          </a:p>
          <a:p>
            <a:r>
              <a:rPr lang="en-US" dirty="0"/>
              <a:t>union</a:t>
            </a:r>
          </a:p>
          <a:p>
            <a:r>
              <a:rPr lang="en-US" dirty="0"/>
              <a:t>select 10 </a:t>
            </a:r>
            <a:r>
              <a:rPr lang="en-US" dirty="0" err="1"/>
              <a:t>disease_set</a:t>
            </a:r>
            <a:r>
              <a:rPr lang="en-US" dirty="0"/>
              <a:t>, 'HTN' </a:t>
            </a:r>
            <a:r>
              <a:rPr lang="en-US" dirty="0" err="1"/>
              <a:t>disease_lbl</a:t>
            </a:r>
            <a:endParaRPr lang="en-US" dirty="0"/>
          </a:p>
          <a:p>
            <a:r>
              <a:rPr lang="en-US" dirty="0"/>
              <a:t>union</a:t>
            </a:r>
          </a:p>
          <a:p>
            <a:r>
              <a:rPr lang="en-US" dirty="0"/>
              <a:t>select 100 </a:t>
            </a:r>
            <a:r>
              <a:rPr lang="en-US" dirty="0" err="1"/>
              <a:t>disease_set</a:t>
            </a:r>
            <a:r>
              <a:rPr lang="en-US" dirty="0"/>
              <a:t>, 'HLP' </a:t>
            </a:r>
            <a:r>
              <a:rPr lang="en-US" dirty="0" err="1"/>
              <a:t>disease_lbl</a:t>
            </a:r>
            <a:endParaRPr lang="en-US" dirty="0"/>
          </a:p>
          <a:p>
            <a:r>
              <a:rPr lang="en-US" dirty="0"/>
              <a:t>union</a:t>
            </a:r>
          </a:p>
          <a:p>
            <a:r>
              <a:rPr lang="en-US" dirty="0"/>
              <a:t>select 1000 </a:t>
            </a:r>
            <a:r>
              <a:rPr lang="en-US" dirty="0" err="1"/>
              <a:t>disease_set</a:t>
            </a:r>
            <a:r>
              <a:rPr lang="en-US" dirty="0"/>
              <a:t>, 'HVD' </a:t>
            </a:r>
            <a:r>
              <a:rPr lang="en-US" dirty="0" err="1"/>
              <a:t>disease_lbl</a:t>
            </a:r>
            <a:endParaRPr lang="en-US" dirty="0"/>
          </a:p>
          <a:p>
            <a:r>
              <a:rPr lang="en-US" dirty="0"/>
              <a:t>union</a:t>
            </a:r>
          </a:p>
          <a:p>
            <a:r>
              <a:rPr lang="en-US" dirty="0"/>
              <a:t>select 10000 </a:t>
            </a:r>
            <a:r>
              <a:rPr lang="en-US" dirty="0" err="1"/>
              <a:t>disease_set</a:t>
            </a:r>
            <a:r>
              <a:rPr lang="en-US" dirty="0"/>
              <a:t>, 'ANE' </a:t>
            </a:r>
            <a:r>
              <a:rPr lang="en-US" dirty="0" err="1"/>
              <a:t>disease_lbl</a:t>
            </a:r>
            <a:endParaRPr lang="en-US" dirty="0"/>
          </a:p>
          <a:p>
            <a:r>
              <a:rPr lang="en-US" dirty="0"/>
              <a:t>union</a:t>
            </a:r>
          </a:p>
          <a:p>
            <a:r>
              <a:rPr lang="en-US" dirty="0"/>
              <a:t>select 100000 </a:t>
            </a:r>
            <a:r>
              <a:rPr lang="en-US" dirty="0" err="1"/>
              <a:t>disease_set</a:t>
            </a:r>
            <a:r>
              <a:rPr lang="en-US" dirty="0"/>
              <a:t>, 'DM' </a:t>
            </a:r>
            <a:r>
              <a:rPr lang="en-US" dirty="0" err="1"/>
              <a:t>disease_lbl</a:t>
            </a:r>
            <a:endParaRPr lang="en-US" dirty="0"/>
          </a:p>
          <a:p>
            <a:r>
              <a:rPr lang="en-US" dirty="0"/>
              <a:t>) iv4</a:t>
            </a:r>
          </a:p>
          <a:p>
            <a:r>
              <a:rPr lang="en-US" dirty="0"/>
              <a:t>,(</a:t>
            </a:r>
          </a:p>
          <a:p>
            <a:r>
              <a:rPr lang="en-US" dirty="0"/>
              <a:t>select 1 </a:t>
            </a:r>
            <a:r>
              <a:rPr lang="en-US" dirty="0" err="1"/>
              <a:t>disease_set</a:t>
            </a:r>
            <a:r>
              <a:rPr lang="en-US" dirty="0"/>
              <a:t>, 'IHD' </a:t>
            </a:r>
            <a:r>
              <a:rPr lang="en-US" dirty="0" err="1"/>
              <a:t>disease_lbl</a:t>
            </a:r>
            <a:endParaRPr lang="en-US" dirty="0"/>
          </a:p>
          <a:p>
            <a:r>
              <a:rPr lang="en-US" dirty="0"/>
              <a:t>union</a:t>
            </a:r>
          </a:p>
          <a:p>
            <a:r>
              <a:rPr lang="en-US" dirty="0"/>
              <a:t>select 10 </a:t>
            </a:r>
            <a:r>
              <a:rPr lang="en-US" dirty="0" err="1"/>
              <a:t>disease_set</a:t>
            </a:r>
            <a:r>
              <a:rPr lang="en-US" dirty="0"/>
              <a:t>, 'HTN' </a:t>
            </a:r>
            <a:r>
              <a:rPr lang="en-US" dirty="0" err="1"/>
              <a:t>disease_lbl</a:t>
            </a:r>
            <a:endParaRPr lang="en-US" dirty="0"/>
          </a:p>
          <a:p>
            <a:r>
              <a:rPr lang="en-US" dirty="0"/>
              <a:t>union</a:t>
            </a:r>
          </a:p>
          <a:p>
            <a:r>
              <a:rPr lang="en-US" dirty="0"/>
              <a:t>select 100 </a:t>
            </a:r>
            <a:r>
              <a:rPr lang="en-US" dirty="0" err="1"/>
              <a:t>disease_set</a:t>
            </a:r>
            <a:r>
              <a:rPr lang="en-US" dirty="0"/>
              <a:t>, 'HLP' </a:t>
            </a:r>
            <a:r>
              <a:rPr lang="en-US" dirty="0" err="1"/>
              <a:t>disease_lbl</a:t>
            </a:r>
            <a:endParaRPr lang="en-US" dirty="0"/>
          </a:p>
          <a:p>
            <a:r>
              <a:rPr lang="en-US" dirty="0"/>
              <a:t>union</a:t>
            </a:r>
          </a:p>
          <a:p>
            <a:r>
              <a:rPr lang="en-US" dirty="0"/>
              <a:t>select 1000 </a:t>
            </a:r>
            <a:r>
              <a:rPr lang="en-US" dirty="0" err="1"/>
              <a:t>disease_set</a:t>
            </a:r>
            <a:r>
              <a:rPr lang="en-US" dirty="0"/>
              <a:t>, 'HVD' </a:t>
            </a:r>
            <a:r>
              <a:rPr lang="en-US" dirty="0" err="1"/>
              <a:t>disease_lbl</a:t>
            </a:r>
            <a:endParaRPr lang="en-US" dirty="0"/>
          </a:p>
          <a:p>
            <a:r>
              <a:rPr lang="en-US" dirty="0"/>
              <a:t>union</a:t>
            </a:r>
          </a:p>
          <a:p>
            <a:r>
              <a:rPr lang="en-US" dirty="0"/>
              <a:t>select 10000 </a:t>
            </a:r>
            <a:r>
              <a:rPr lang="en-US" dirty="0" err="1"/>
              <a:t>disease_set</a:t>
            </a:r>
            <a:r>
              <a:rPr lang="en-US" dirty="0"/>
              <a:t>, 'ANE' </a:t>
            </a:r>
            <a:r>
              <a:rPr lang="en-US" dirty="0" err="1"/>
              <a:t>disease_lbl</a:t>
            </a:r>
            <a:endParaRPr lang="en-US" dirty="0"/>
          </a:p>
          <a:p>
            <a:r>
              <a:rPr lang="en-US" dirty="0"/>
              <a:t>union</a:t>
            </a:r>
          </a:p>
          <a:p>
            <a:r>
              <a:rPr lang="en-US" dirty="0"/>
              <a:t>select 100000 </a:t>
            </a:r>
            <a:r>
              <a:rPr lang="en-US" dirty="0" err="1"/>
              <a:t>disease_set</a:t>
            </a:r>
            <a:r>
              <a:rPr lang="en-US" dirty="0"/>
              <a:t>, 'DM' </a:t>
            </a:r>
            <a:r>
              <a:rPr lang="en-US" dirty="0" err="1"/>
              <a:t>disease_lbl</a:t>
            </a:r>
            <a:endParaRPr lang="en-US" dirty="0"/>
          </a:p>
          <a:p>
            <a:r>
              <a:rPr lang="en-US" dirty="0"/>
              <a:t>) iv5</a:t>
            </a:r>
          </a:p>
          <a:p>
            <a:r>
              <a:rPr lang="en-US" dirty="0"/>
              <a:t>,(</a:t>
            </a:r>
          </a:p>
          <a:p>
            <a:r>
              <a:rPr lang="en-US" dirty="0"/>
              <a:t>select 1 </a:t>
            </a:r>
            <a:r>
              <a:rPr lang="en-US" dirty="0" err="1"/>
              <a:t>disease_set</a:t>
            </a:r>
            <a:r>
              <a:rPr lang="en-US" dirty="0"/>
              <a:t>, 'IHD' </a:t>
            </a:r>
            <a:r>
              <a:rPr lang="en-US" dirty="0" err="1"/>
              <a:t>disease_lbl</a:t>
            </a:r>
            <a:endParaRPr lang="en-US" dirty="0"/>
          </a:p>
          <a:p>
            <a:r>
              <a:rPr lang="en-US" dirty="0"/>
              <a:t>union</a:t>
            </a:r>
          </a:p>
          <a:p>
            <a:r>
              <a:rPr lang="en-US" dirty="0"/>
              <a:t>select 10 </a:t>
            </a:r>
            <a:r>
              <a:rPr lang="en-US" dirty="0" err="1"/>
              <a:t>disease_set</a:t>
            </a:r>
            <a:r>
              <a:rPr lang="en-US" dirty="0"/>
              <a:t>, 'HTN' </a:t>
            </a:r>
            <a:r>
              <a:rPr lang="en-US" dirty="0" err="1"/>
              <a:t>disease_lbl</a:t>
            </a:r>
            <a:endParaRPr lang="en-US" dirty="0"/>
          </a:p>
          <a:p>
            <a:r>
              <a:rPr lang="en-US" dirty="0"/>
              <a:t>union</a:t>
            </a:r>
          </a:p>
          <a:p>
            <a:r>
              <a:rPr lang="en-US" dirty="0"/>
              <a:t>select 100 </a:t>
            </a:r>
            <a:r>
              <a:rPr lang="en-US" dirty="0" err="1"/>
              <a:t>disease_set</a:t>
            </a:r>
            <a:r>
              <a:rPr lang="en-US" dirty="0"/>
              <a:t>, 'HLP' </a:t>
            </a:r>
            <a:r>
              <a:rPr lang="en-US" dirty="0" err="1"/>
              <a:t>disease_lbl</a:t>
            </a:r>
            <a:endParaRPr lang="en-US" dirty="0"/>
          </a:p>
          <a:p>
            <a:r>
              <a:rPr lang="en-US" dirty="0"/>
              <a:t>union</a:t>
            </a:r>
          </a:p>
          <a:p>
            <a:r>
              <a:rPr lang="en-US" dirty="0"/>
              <a:t>select 1000 </a:t>
            </a:r>
            <a:r>
              <a:rPr lang="en-US" dirty="0" err="1"/>
              <a:t>disease_set</a:t>
            </a:r>
            <a:r>
              <a:rPr lang="en-US" dirty="0"/>
              <a:t>, 'HVD' </a:t>
            </a:r>
            <a:r>
              <a:rPr lang="en-US" dirty="0" err="1"/>
              <a:t>disease_lbl</a:t>
            </a:r>
            <a:endParaRPr lang="en-US" dirty="0"/>
          </a:p>
          <a:p>
            <a:r>
              <a:rPr lang="en-US" dirty="0"/>
              <a:t>union</a:t>
            </a:r>
          </a:p>
          <a:p>
            <a:r>
              <a:rPr lang="en-US" dirty="0"/>
              <a:t>select 10000 </a:t>
            </a:r>
            <a:r>
              <a:rPr lang="en-US" dirty="0" err="1"/>
              <a:t>disease_set</a:t>
            </a:r>
            <a:r>
              <a:rPr lang="en-US" dirty="0"/>
              <a:t>, 'ANE' </a:t>
            </a:r>
            <a:r>
              <a:rPr lang="en-US" dirty="0" err="1"/>
              <a:t>disease_lbl</a:t>
            </a:r>
            <a:endParaRPr lang="en-US" dirty="0"/>
          </a:p>
          <a:p>
            <a:r>
              <a:rPr lang="en-US" dirty="0"/>
              <a:t>union</a:t>
            </a:r>
          </a:p>
          <a:p>
            <a:r>
              <a:rPr lang="en-US" dirty="0"/>
              <a:t>select 100000 </a:t>
            </a:r>
            <a:r>
              <a:rPr lang="en-US" dirty="0" err="1"/>
              <a:t>disease_set</a:t>
            </a:r>
            <a:r>
              <a:rPr lang="en-US" dirty="0"/>
              <a:t>, 'DM' </a:t>
            </a:r>
            <a:r>
              <a:rPr lang="en-US" dirty="0" err="1"/>
              <a:t>disease_lbl</a:t>
            </a:r>
            <a:endParaRPr lang="en-US" dirty="0"/>
          </a:p>
          <a:p>
            <a:r>
              <a:rPr lang="en-US" dirty="0"/>
              <a:t>) iv6</a:t>
            </a:r>
          </a:p>
          <a:p>
            <a:r>
              <a:rPr lang="en-US" dirty="0"/>
              <a:t>order by </a:t>
            </a:r>
            <a:r>
              <a:rPr lang="en-US" dirty="0" err="1"/>
              <a:t>set_sum</a:t>
            </a:r>
            <a:r>
              <a:rPr lang="en-US" dirty="0"/>
              <a:t> asc,d1,d2,d3,d4,d5,d6</a:t>
            </a:r>
          </a:p>
          <a:p>
            <a:r>
              <a:rPr lang="en-US" dirty="0"/>
              <a:t>) source1</a:t>
            </a:r>
          </a:p>
          <a:p>
            <a:r>
              <a:rPr lang="en-US" dirty="0"/>
              <a:t>) source2 group by mask</a:t>
            </a:r>
          </a:p>
          <a:p>
            <a:r>
              <a:rPr lang="en-US" dirty="0"/>
              <a:t>) source3</a:t>
            </a:r>
          </a:p>
          <a:p>
            <a:endParaRPr lang="en-US" dirty="0"/>
          </a:p>
          <a:p>
            <a:r>
              <a:rPr lang="en-US" dirty="0"/>
              <a:t>select * from NHD_MASTER_DIAGNOSIS_HIERARCHY_WITH_COUNTS limit 10</a:t>
            </a:r>
          </a:p>
          <a:p>
            <a:endParaRPr lang="en-US" dirty="0"/>
          </a:p>
          <a:p>
            <a:r>
              <a:rPr lang="en-US" dirty="0"/>
              <a:t>select to_m2880,to_m2160,to_m1440,to_m720,to_0,count(distinct </a:t>
            </a:r>
            <a:r>
              <a:rPr lang="en-US" dirty="0" err="1"/>
              <a:t>individual_id</a:t>
            </a:r>
            <a:r>
              <a:rPr lang="en-US" dirty="0"/>
              <a:t>) c</a:t>
            </a:r>
          </a:p>
          <a:p>
            <a:r>
              <a:rPr lang="en-US" dirty="0"/>
              <a:t>from</a:t>
            </a:r>
          </a:p>
          <a:p>
            <a:r>
              <a:rPr lang="en-US" dirty="0"/>
              <a:t>(</a:t>
            </a:r>
          </a:p>
          <a:p>
            <a:r>
              <a:rPr lang="en-US" dirty="0"/>
              <a:t>select </a:t>
            </a:r>
            <a:r>
              <a:rPr lang="en-US" dirty="0" err="1"/>
              <a:t>individual_id</a:t>
            </a:r>
            <a:endParaRPr lang="en-US" dirty="0"/>
          </a:p>
          <a:p>
            <a:r>
              <a:rPr lang="en-US" dirty="0"/>
              <a:t>--,max(case when </a:t>
            </a:r>
            <a:r>
              <a:rPr lang="en-US" dirty="0" err="1"/>
              <a:t>lbl</a:t>
            </a:r>
            <a:r>
              <a:rPr lang="en-US" dirty="0"/>
              <a:t>='to_m3600'  then </a:t>
            </a:r>
            <a:r>
              <a:rPr lang="en-US" dirty="0" err="1"/>
              <a:t>mask_lbl</a:t>
            </a:r>
            <a:r>
              <a:rPr lang="en-US" dirty="0"/>
              <a:t> else '!none' end ) to_m3600</a:t>
            </a:r>
          </a:p>
          <a:p>
            <a:r>
              <a:rPr lang="en-US" dirty="0"/>
              <a:t>,max(case when </a:t>
            </a:r>
            <a:r>
              <a:rPr lang="en-US" dirty="0" err="1"/>
              <a:t>lbl</a:t>
            </a:r>
            <a:r>
              <a:rPr lang="en-US" dirty="0"/>
              <a:t>='to_m2880'  then </a:t>
            </a:r>
            <a:r>
              <a:rPr lang="en-US" dirty="0" err="1"/>
              <a:t>mask_lbl</a:t>
            </a:r>
            <a:r>
              <a:rPr lang="en-US" dirty="0"/>
              <a:t> else '!none' end ) to_m2880</a:t>
            </a:r>
          </a:p>
          <a:p>
            <a:r>
              <a:rPr lang="en-US" dirty="0"/>
              <a:t>,max(case when </a:t>
            </a:r>
            <a:r>
              <a:rPr lang="en-US" dirty="0" err="1"/>
              <a:t>lbl</a:t>
            </a:r>
            <a:r>
              <a:rPr lang="en-US" dirty="0"/>
              <a:t>='to_m2160'  then </a:t>
            </a:r>
            <a:r>
              <a:rPr lang="en-US" dirty="0" err="1"/>
              <a:t>mask_lbl</a:t>
            </a:r>
            <a:r>
              <a:rPr lang="en-US" dirty="0"/>
              <a:t> else '!none' end ) to_m2160</a:t>
            </a:r>
          </a:p>
          <a:p>
            <a:r>
              <a:rPr lang="en-US" dirty="0"/>
              <a:t>,max(case when </a:t>
            </a:r>
            <a:r>
              <a:rPr lang="en-US" dirty="0" err="1"/>
              <a:t>lbl</a:t>
            </a:r>
            <a:r>
              <a:rPr lang="en-US" dirty="0"/>
              <a:t>='to_m1440'  then </a:t>
            </a:r>
            <a:r>
              <a:rPr lang="en-US" dirty="0" err="1"/>
              <a:t>mask_lbl</a:t>
            </a:r>
            <a:r>
              <a:rPr lang="en-US" dirty="0"/>
              <a:t> else '!none' end ) to_m1440</a:t>
            </a:r>
          </a:p>
          <a:p>
            <a:r>
              <a:rPr lang="en-US" dirty="0"/>
              <a:t>,max(case when </a:t>
            </a:r>
            <a:r>
              <a:rPr lang="en-US" dirty="0" err="1"/>
              <a:t>lbl</a:t>
            </a:r>
            <a:r>
              <a:rPr lang="en-US" dirty="0"/>
              <a:t>='to_m720'  then </a:t>
            </a:r>
            <a:r>
              <a:rPr lang="en-US" dirty="0" err="1"/>
              <a:t>mask_lbl</a:t>
            </a:r>
            <a:r>
              <a:rPr lang="en-US" dirty="0"/>
              <a:t> else '!none' end ) to_m720</a:t>
            </a:r>
          </a:p>
          <a:p>
            <a:r>
              <a:rPr lang="en-US" dirty="0"/>
              <a:t>,max(case when </a:t>
            </a:r>
            <a:r>
              <a:rPr lang="en-US" dirty="0" err="1"/>
              <a:t>lbl</a:t>
            </a:r>
            <a:r>
              <a:rPr lang="en-US" dirty="0"/>
              <a:t>='to_0'  then </a:t>
            </a:r>
            <a:r>
              <a:rPr lang="en-US" dirty="0" err="1"/>
              <a:t>mask_lbl</a:t>
            </a:r>
            <a:r>
              <a:rPr lang="en-US" dirty="0"/>
              <a:t> else '!none' end ) to_0</a:t>
            </a:r>
          </a:p>
          <a:p>
            <a:r>
              <a:rPr lang="en-US" dirty="0"/>
              <a:t>from</a:t>
            </a:r>
          </a:p>
          <a:p>
            <a:r>
              <a:rPr lang="en-US" dirty="0"/>
              <a:t>(</a:t>
            </a:r>
          </a:p>
          <a:p>
            <a:r>
              <a:rPr lang="en-US" dirty="0"/>
              <a:t>select </a:t>
            </a:r>
            <a:r>
              <a:rPr lang="en-US" dirty="0" err="1"/>
              <a:t>individual_id</a:t>
            </a:r>
            <a:endParaRPr lang="en-US" dirty="0"/>
          </a:p>
          <a:p>
            <a:r>
              <a:rPr lang="en-US" dirty="0"/>
              <a:t>,</a:t>
            </a:r>
            <a:r>
              <a:rPr lang="en-US" dirty="0" err="1"/>
              <a:t>lbl</a:t>
            </a:r>
            <a:endParaRPr lang="en-US" dirty="0"/>
          </a:p>
          <a:p>
            <a:r>
              <a:rPr lang="en-US" dirty="0"/>
              <a:t>,sum(</a:t>
            </a:r>
            <a:r>
              <a:rPr lang="en-US" dirty="0" err="1"/>
              <a:t>nvl</a:t>
            </a:r>
            <a:r>
              <a:rPr lang="en-US" dirty="0"/>
              <a:t>(broad_category,0)) </a:t>
            </a:r>
            <a:r>
              <a:rPr lang="en-US" dirty="0" err="1"/>
              <a:t>disease_set</a:t>
            </a:r>
            <a:endParaRPr lang="en-US" dirty="0"/>
          </a:p>
          <a:p>
            <a:r>
              <a:rPr lang="en-US" dirty="0"/>
              <a:t>from</a:t>
            </a:r>
          </a:p>
          <a:p>
            <a:r>
              <a:rPr lang="en-US" dirty="0"/>
              <a:t>(</a:t>
            </a:r>
          </a:p>
          <a:p>
            <a:r>
              <a:rPr lang="en-US" dirty="0"/>
              <a:t>select </a:t>
            </a:r>
            <a:r>
              <a:rPr lang="en-US" dirty="0" err="1"/>
              <a:t>individual_id</a:t>
            </a:r>
            <a:r>
              <a:rPr lang="en-US" dirty="0"/>
              <a:t>, </a:t>
            </a:r>
            <a:r>
              <a:rPr lang="en-US" dirty="0" err="1"/>
              <a:t>broad_category,min</a:t>
            </a:r>
            <a:r>
              <a:rPr lang="en-US" dirty="0"/>
              <a:t>(dos-</a:t>
            </a:r>
            <a:r>
              <a:rPr lang="en-US" dirty="0" err="1"/>
              <a:t>primary_min_dos</a:t>
            </a:r>
            <a:r>
              <a:rPr lang="en-US" dirty="0"/>
              <a:t> ) </a:t>
            </a:r>
            <a:r>
              <a:rPr lang="en-US" dirty="0" err="1"/>
              <a:t>delta_dos</a:t>
            </a:r>
            <a:r>
              <a:rPr lang="en-US" dirty="0"/>
              <a:t> </a:t>
            </a:r>
          </a:p>
          <a:p>
            <a:r>
              <a:rPr lang="en-US" dirty="0"/>
              <a:t>from </a:t>
            </a:r>
          </a:p>
          <a:p>
            <a:r>
              <a:rPr lang="en-US" dirty="0" err="1"/>
              <a:t>matched_cabg</a:t>
            </a:r>
            <a:r>
              <a:rPr lang="en-US" dirty="0"/>
              <a:t> a</a:t>
            </a:r>
          </a:p>
          <a:p>
            <a:r>
              <a:rPr lang="en-US" dirty="0"/>
              <a:t>,</a:t>
            </a:r>
            <a:r>
              <a:rPr lang="en-US" dirty="0" err="1"/>
              <a:t>nhd_member_with_condition_ob_decm_code_do_id_date</a:t>
            </a:r>
            <a:r>
              <a:rPr lang="en-US" dirty="0"/>
              <a:t> b</a:t>
            </a:r>
          </a:p>
          <a:p>
            <a:r>
              <a:rPr lang="en-US" dirty="0"/>
              <a:t>left outer join (  select </a:t>
            </a:r>
            <a:r>
              <a:rPr lang="en-US" dirty="0" err="1"/>
              <a:t>a.decm_code_key</a:t>
            </a:r>
            <a:endParaRPr lang="en-US" dirty="0"/>
          </a:p>
          <a:p>
            <a:r>
              <a:rPr lang="en-US" dirty="0"/>
              <a:t>    ,</a:t>
            </a:r>
            <a:r>
              <a:rPr lang="en-US" dirty="0" err="1"/>
              <a:t>code_desc</a:t>
            </a:r>
            <a:r>
              <a:rPr lang="en-US" dirty="0"/>
              <a:t> </a:t>
            </a:r>
          </a:p>
          <a:p>
            <a:r>
              <a:rPr lang="en-US" dirty="0"/>
              <a:t>    ,case </a:t>
            </a:r>
          </a:p>
          <a:p>
            <a:r>
              <a:rPr lang="en-US" dirty="0"/>
              <a:t>	--when 1=1 then 0</a:t>
            </a:r>
          </a:p>
          <a:p>
            <a:r>
              <a:rPr lang="en-US" dirty="0"/>
              <a:t>	when </a:t>
            </a:r>
            <a:r>
              <a:rPr lang="en-US" dirty="0" err="1"/>
              <a:t>etg_description</a:t>
            </a:r>
            <a:r>
              <a:rPr lang="en-US" dirty="0"/>
              <a:t> like 'Ischemic h%' then 1</a:t>
            </a:r>
          </a:p>
          <a:p>
            <a:r>
              <a:rPr lang="en-US" dirty="0"/>
              <a:t>    when </a:t>
            </a:r>
            <a:r>
              <a:rPr lang="en-US" dirty="0" err="1"/>
              <a:t>etg_description</a:t>
            </a:r>
            <a:r>
              <a:rPr lang="en-US" dirty="0"/>
              <a:t> like 'Hypertension%' then 10</a:t>
            </a:r>
          </a:p>
          <a:p>
            <a:r>
              <a:rPr lang="en-US" dirty="0"/>
              <a:t>    when </a:t>
            </a:r>
            <a:r>
              <a:rPr lang="en-US" dirty="0" err="1"/>
              <a:t>etg_description</a:t>
            </a:r>
            <a:r>
              <a:rPr lang="en-US" dirty="0"/>
              <a:t> like 'Hyperlipidemia' then 100</a:t>
            </a:r>
          </a:p>
          <a:p>
            <a:r>
              <a:rPr lang="en-US" dirty="0"/>
              <a:t>    when </a:t>
            </a:r>
            <a:r>
              <a:rPr lang="en-US" dirty="0" err="1"/>
              <a:t>etg_description</a:t>
            </a:r>
            <a:r>
              <a:rPr lang="en-US" dirty="0"/>
              <a:t> like '</a:t>
            </a:r>
            <a:r>
              <a:rPr lang="en-US" dirty="0" err="1"/>
              <a:t>Valvular</a:t>
            </a:r>
            <a:r>
              <a:rPr lang="en-US" dirty="0"/>
              <a:t> disorder' then 1000</a:t>
            </a:r>
          </a:p>
          <a:p>
            <a:r>
              <a:rPr lang="en-US" dirty="0"/>
              <a:t>	    when upper(</a:t>
            </a:r>
            <a:r>
              <a:rPr lang="en-US" dirty="0" err="1"/>
              <a:t>code_desc</a:t>
            </a:r>
            <a:r>
              <a:rPr lang="en-US" dirty="0"/>
              <a:t>) like '%ANEMIA%' then 10000</a:t>
            </a:r>
          </a:p>
          <a:p>
            <a:r>
              <a:rPr lang="en-US" dirty="0"/>
              <a:t>		    when </a:t>
            </a:r>
            <a:r>
              <a:rPr lang="en-US" dirty="0" err="1"/>
              <a:t>etg_description</a:t>
            </a:r>
            <a:r>
              <a:rPr lang="en-US" dirty="0"/>
              <a:t> like '</a:t>
            </a:r>
            <a:r>
              <a:rPr lang="en-US" dirty="0" err="1"/>
              <a:t>Diabete</a:t>
            </a:r>
            <a:r>
              <a:rPr lang="en-US" dirty="0"/>
              <a:t>%' then 100000</a:t>
            </a:r>
          </a:p>
          <a:p>
            <a:r>
              <a:rPr lang="en-US" dirty="0"/>
              <a:t>    else 0 end </a:t>
            </a:r>
            <a:r>
              <a:rPr lang="en-US" dirty="0" err="1"/>
              <a:t>broad_category</a:t>
            </a:r>
            <a:endParaRPr lang="en-US" dirty="0"/>
          </a:p>
          <a:p>
            <a:r>
              <a:rPr lang="en-US" dirty="0"/>
              <a:t>    from </a:t>
            </a:r>
          </a:p>
          <a:p>
            <a:r>
              <a:rPr lang="en-US" dirty="0"/>
              <a:t>    NHD_MASTER_DIAGNOSIS_HIERARCHY_WITH_COUNTS a</a:t>
            </a:r>
          </a:p>
          <a:p>
            <a:r>
              <a:rPr lang="en-US" dirty="0"/>
              <a:t>    ,  </a:t>
            </a:r>
            <a:r>
              <a:rPr lang="en-US" dirty="0" err="1"/>
              <a:t>nhd_master_etg_hierarchy_with_counts</a:t>
            </a:r>
            <a:r>
              <a:rPr lang="en-US" dirty="0"/>
              <a:t> b</a:t>
            </a:r>
          </a:p>
          <a:p>
            <a:r>
              <a:rPr lang="en-US" dirty="0"/>
              <a:t>    where </a:t>
            </a:r>
            <a:r>
              <a:rPr lang="en-US" dirty="0" err="1"/>
              <a:t>a.etg_ruleid</a:t>
            </a:r>
            <a:r>
              <a:rPr lang="en-US" dirty="0"/>
              <a:t>=</a:t>
            </a:r>
            <a:r>
              <a:rPr lang="en-US" dirty="0" err="1"/>
              <a:t>b.etg_ruleid</a:t>
            </a:r>
            <a:endParaRPr lang="en-US" dirty="0"/>
          </a:p>
          <a:p>
            <a:r>
              <a:rPr lang="en-US" dirty="0"/>
              <a:t>    and (1=1 )</a:t>
            </a:r>
          </a:p>
          <a:p>
            <a:r>
              <a:rPr lang="en-US" dirty="0"/>
              <a:t>) iv on </a:t>
            </a:r>
            <a:r>
              <a:rPr lang="en-US" dirty="0" err="1"/>
              <a:t>iv.decm_code_key</a:t>
            </a:r>
            <a:r>
              <a:rPr lang="en-US" dirty="0"/>
              <a:t>=</a:t>
            </a:r>
            <a:r>
              <a:rPr lang="en-US" dirty="0" err="1"/>
              <a:t>b.decm_code_key</a:t>
            </a:r>
            <a:r>
              <a:rPr lang="en-US" dirty="0"/>
              <a:t> </a:t>
            </a:r>
          </a:p>
          <a:p>
            <a:r>
              <a:rPr lang="en-US" dirty="0"/>
              <a:t>where </a:t>
            </a:r>
            <a:r>
              <a:rPr lang="en-US" dirty="0" err="1"/>
              <a:t>a.PRIMARY_ID</a:t>
            </a:r>
            <a:r>
              <a:rPr lang="en-US" dirty="0"/>
              <a:t>=</a:t>
            </a:r>
            <a:r>
              <a:rPr lang="en-US" dirty="0" err="1"/>
              <a:t>b.individual_id</a:t>
            </a:r>
            <a:r>
              <a:rPr lang="en-US" dirty="0"/>
              <a:t> </a:t>
            </a:r>
          </a:p>
          <a:p>
            <a:r>
              <a:rPr lang="en-US" dirty="0"/>
              <a:t>--and </a:t>
            </a:r>
            <a:r>
              <a:rPr lang="en-US" dirty="0" err="1"/>
              <a:t>iv.decm_code_key</a:t>
            </a:r>
            <a:r>
              <a:rPr lang="en-US" dirty="0"/>
              <a:t>=</a:t>
            </a:r>
            <a:r>
              <a:rPr lang="en-US" dirty="0" err="1"/>
              <a:t>b.decm_code_key</a:t>
            </a:r>
            <a:r>
              <a:rPr lang="en-US" dirty="0"/>
              <a:t> </a:t>
            </a:r>
          </a:p>
          <a:p>
            <a:r>
              <a:rPr lang="en-US" dirty="0"/>
              <a:t>group by  </a:t>
            </a:r>
            <a:r>
              <a:rPr lang="en-US" dirty="0" err="1"/>
              <a:t>individual_id</a:t>
            </a:r>
            <a:r>
              <a:rPr lang="en-US" dirty="0"/>
              <a:t>, </a:t>
            </a:r>
            <a:r>
              <a:rPr lang="en-US" dirty="0" err="1"/>
              <a:t>broad_category</a:t>
            </a:r>
            <a:r>
              <a:rPr lang="en-US" dirty="0"/>
              <a:t>   </a:t>
            </a:r>
          </a:p>
          <a:p>
            <a:r>
              <a:rPr lang="en-US" dirty="0"/>
              <a:t>) iv2</a:t>
            </a:r>
          </a:p>
          <a:p>
            <a:r>
              <a:rPr lang="en-US" dirty="0"/>
              <a:t>,</a:t>
            </a:r>
          </a:p>
          <a:p>
            <a:r>
              <a:rPr lang="en-US" dirty="0"/>
              <a:t>(</a:t>
            </a:r>
          </a:p>
          <a:p>
            <a:r>
              <a:rPr lang="en-US" dirty="0"/>
              <a:t>select -99999 start1,-3600 end1,'to_m3600' </a:t>
            </a:r>
            <a:r>
              <a:rPr lang="en-US" dirty="0" err="1"/>
              <a:t>lbl</a:t>
            </a:r>
            <a:endParaRPr lang="en-US" dirty="0"/>
          </a:p>
          <a:p>
            <a:r>
              <a:rPr lang="en-US" dirty="0"/>
              <a:t>union</a:t>
            </a:r>
          </a:p>
          <a:p>
            <a:r>
              <a:rPr lang="en-US" dirty="0"/>
              <a:t>select -99999 start1,-2880 end1,'to_m2880' </a:t>
            </a:r>
            <a:r>
              <a:rPr lang="en-US" dirty="0" err="1"/>
              <a:t>lbl</a:t>
            </a:r>
            <a:endParaRPr lang="en-US" dirty="0"/>
          </a:p>
          <a:p>
            <a:r>
              <a:rPr lang="en-US" dirty="0"/>
              <a:t>union</a:t>
            </a:r>
          </a:p>
          <a:p>
            <a:r>
              <a:rPr lang="en-US" dirty="0"/>
              <a:t>select -99999 start1,-2160 end1,'to_m2160' </a:t>
            </a:r>
            <a:r>
              <a:rPr lang="en-US" dirty="0" err="1"/>
              <a:t>lbl</a:t>
            </a:r>
            <a:endParaRPr lang="en-US" dirty="0"/>
          </a:p>
          <a:p>
            <a:r>
              <a:rPr lang="en-US" dirty="0"/>
              <a:t>union</a:t>
            </a:r>
          </a:p>
          <a:p>
            <a:r>
              <a:rPr lang="en-US" dirty="0"/>
              <a:t>select -99999 start1,-1440 end1,'to_m1440' </a:t>
            </a:r>
            <a:r>
              <a:rPr lang="en-US" dirty="0" err="1"/>
              <a:t>lbl</a:t>
            </a:r>
            <a:endParaRPr lang="en-US" dirty="0"/>
          </a:p>
          <a:p>
            <a:r>
              <a:rPr lang="en-US" dirty="0"/>
              <a:t>union</a:t>
            </a:r>
          </a:p>
          <a:p>
            <a:r>
              <a:rPr lang="en-US" dirty="0"/>
              <a:t>select -99999 start1,-720 end1,'to_m720' </a:t>
            </a:r>
            <a:r>
              <a:rPr lang="en-US" dirty="0" err="1"/>
              <a:t>lbl</a:t>
            </a:r>
            <a:endParaRPr lang="en-US" dirty="0"/>
          </a:p>
          <a:p>
            <a:r>
              <a:rPr lang="en-US" dirty="0"/>
              <a:t>union</a:t>
            </a:r>
          </a:p>
          <a:p>
            <a:r>
              <a:rPr lang="en-US" dirty="0"/>
              <a:t>select -99999 start1,0 end1,'to_0' </a:t>
            </a:r>
            <a:r>
              <a:rPr lang="en-US" dirty="0" err="1"/>
              <a:t>lbl</a:t>
            </a:r>
            <a:endParaRPr lang="en-US" dirty="0"/>
          </a:p>
          <a:p>
            <a:r>
              <a:rPr lang="en-US" dirty="0"/>
              <a:t>) </a:t>
            </a:r>
            <a:r>
              <a:rPr lang="en-US" dirty="0" err="1"/>
              <a:t>lbls</a:t>
            </a:r>
            <a:endParaRPr lang="en-US" dirty="0"/>
          </a:p>
          <a:p>
            <a:r>
              <a:rPr lang="en-US" dirty="0"/>
              <a:t>where </a:t>
            </a:r>
            <a:r>
              <a:rPr lang="en-US" dirty="0" err="1"/>
              <a:t>delta_dos</a:t>
            </a:r>
            <a:r>
              <a:rPr lang="en-US" dirty="0"/>
              <a:t> between start1 and end1</a:t>
            </a:r>
          </a:p>
          <a:p>
            <a:r>
              <a:rPr lang="en-US" dirty="0"/>
              <a:t>group by </a:t>
            </a:r>
            <a:r>
              <a:rPr lang="en-US" dirty="0" err="1"/>
              <a:t>individual_id,lbl</a:t>
            </a:r>
            <a:endParaRPr lang="en-US" dirty="0"/>
          </a:p>
          <a:p>
            <a:r>
              <a:rPr lang="en-US" dirty="0"/>
              <a:t>) iv</a:t>
            </a:r>
          </a:p>
          <a:p>
            <a:r>
              <a:rPr lang="en-US" dirty="0"/>
              <a:t>,</a:t>
            </a:r>
          </a:p>
          <a:p>
            <a:r>
              <a:rPr lang="en-US" dirty="0" err="1"/>
              <a:t>foo_mask</a:t>
            </a:r>
            <a:endParaRPr lang="en-US" dirty="0"/>
          </a:p>
          <a:p>
            <a:r>
              <a:rPr lang="en-US" dirty="0"/>
              <a:t>where </a:t>
            </a:r>
            <a:r>
              <a:rPr lang="en-US" dirty="0" err="1"/>
              <a:t>disease_set</a:t>
            </a:r>
            <a:r>
              <a:rPr lang="en-US" dirty="0"/>
              <a:t>=mask</a:t>
            </a:r>
          </a:p>
          <a:p>
            <a:r>
              <a:rPr lang="en-US" dirty="0"/>
              <a:t>group by </a:t>
            </a:r>
            <a:r>
              <a:rPr lang="en-US" dirty="0" err="1"/>
              <a:t>individual_id</a:t>
            </a:r>
            <a:endParaRPr lang="en-US" dirty="0"/>
          </a:p>
          <a:p>
            <a:r>
              <a:rPr lang="en-US" dirty="0"/>
              <a:t>) iv2 group by to_m2880,to_m2160,to_m1440,to_m720,to_0</a:t>
            </a:r>
          </a:p>
        </p:txBody>
      </p:sp>
      <p:sp>
        <p:nvSpPr>
          <p:cNvPr id="4" name="Slide Number Placeholder 3"/>
          <p:cNvSpPr>
            <a:spLocks noGrp="1"/>
          </p:cNvSpPr>
          <p:nvPr>
            <p:ph type="sldNum" sz="quarter" idx="10"/>
          </p:nvPr>
        </p:nvSpPr>
        <p:spPr/>
        <p:txBody>
          <a:bodyPr/>
          <a:lstStyle/>
          <a:p>
            <a:pPr>
              <a:defRPr/>
            </a:pPr>
            <a:fld id="{DAC66DC0-55CC-4F44-BE5E-ABE2A885F0BE}" type="slidenum">
              <a:rPr lang="en-US" smtClean="0"/>
              <a:pPr>
                <a:defRPr/>
              </a:pPr>
              <a:t>5</a:t>
            </a:fld>
            <a:endParaRPr lang="en-US"/>
          </a:p>
        </p:txBody>
      </p:sp>
    </p:spTree>
    <p:extLst>
      <p:ext uri="{BB962C8B-B14F-4D97-AF65-F5344CB8AC3E}">
        <p14:creationId xmlns:p14="http://schemas.microsoft.com/office/powerpoint/2010/main" val="610364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is what I got as far as (3 year) treatment progression up to the time of </a:t>
            </a:r>
            <a:r>
              <a:rPr lang="en-US" sz="1200" kern="1200" dirty="0" err="1">
                <a:solidFill>
                  <a:schemeClr val="tx1"/>
                </a:solidFill>
                <a:effectLst/>
                <a:latin typeface="+mn-lt"/>
                <a:ea typeface="+mn-ea"/>
                <a:cs typeface="+mn-cs"/>
              </a:rPr>
              <a:t>canagliflozin</a:t>
            </a:r>
            <a:r>
              <a:rPr lang="en-US" sz="1200" kern="1200" dirty="0">
                <a:solidFill>
                  <a:schemeClr val="tx1"/>
                </a:solidFill>
                <a:effectLst/>
                <a:latin typeface="+mn-lt"/>
                <a:ea typeface="+mn-ea"/>
                <a:cs typeface="+mn-cs"/>
              </a:rPr>
              <a:t> initiation.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first three bars (from left to right) show treatments present in 360 day intervals prior to initiation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bar -1080 to -721 days</a:t>
            </a:r>
          </a:p>
          <a:p>
            <a:r>
              <a:rPr lang="en-US" sz="1200" kern="1200" dirty="0">
                <a:solidFill>
                  <a:schemeClr val="tx1"/>
                </a:solidFill>
                <a:effectLst/>
                <a:latin typeface="+mn-lt"/>
                <a:ea typeface="+mn-ea"/>
                <a:cs typeface="+mn-cs"/>
              </a:rPr>
              <a:t>2</a:t>
            </a:r>
            <a:r>
              <a:rPr lang="en-US" sz="1200" kern="1200" baseline="30000" dirty="0">
                <a:solidFill>
                  <a:schemeClr val="tx1"/>
                </a:solidFill>
                <a:effectLst/>
                <a:latin typeface="+mn-lt"/>
                <a:ea typeface="+mn-ea"/>
                <a:cs typeface="+mn-cs"/>
              </a:rPr>
              <a:t>nd</a:t>
            </a:r>
            <a:r>
              <a:rPr lang="en-US" sz="1200" kern="1200" dirty="0">
                <a:solidFill>
                  <a:schemeClr val="tx1"/>
                </a:solidFill>
                <a:effectLst/>
                <a:latin typeface="+mn-lt"/>
                <a:ea typeface="+mn-ea"/>
                <a:cs typeface="+mn-cs"/>
              </a:rPr>
              <a:t> bar -720 to -361</a:t>
            </a:r>
          </a:p>
          <a:p>
            <a:r>
              <a:rPr lang="en-US" sz="1200" kern="1200" dirty="0">
                <a:solidFill>
                  <a:schemeClr val="tx1"/>
                </a:solidFill>
                <a:effectLst/>
                <a:latin typeface="+mn-lt"/>
                <a:ea typeface="+mn-ea"/>
                <a:cs typeface="+mn-cs"/>
              </a:rPr>
              <a:t>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bar -360 to -1</a:t>
            </a:r>
          </a:p>
          <a:p>
            <a:r>
              <a:rPr lang="en-US" sz="1200" kern="1200" dirty="0">
                <a:solidFill>
                  <a:schemeClr val="tx1"/>
                </a:solidFill>
                <a:effectLst/>
                <a:latin typeface="+mn-lt"/>
                <a:ea typeface="+mn-ea"/>
                <a:cs typeface="+mn-cs"/>
              </a:rPr>
              <a:t>4</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bar 0 to 180 (where 0 is day of initiation of </a:t>
            </a:r>
            <a:r>
              <a:rPr lang="en-US" sz="1200" kern="1200" dirty="0" err="1">
                <a:solidFill>
                  <a:schemeClr val="tx1"/>
                </a:solidFill>
                <a:effectLst/>
                <a:latin typeface="+mn-lt"/>
                <a:ea typeface="+mn-ea"/>
                <a:cs typeface="+mn-cs"/>
              </a:rPr>
              <a:t>canagliflozin</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Note: Everyone on the far right bar also received </a:t>
            </a:r>
            <a:r>
              <a:rPr lang="en-US" sz="1200" kern="1200" dirty="0" err="1">
                <a:solidFill>
                  <a:schemeClr val="tx1"/>
                </a:solidFill>
                <a:effectLst/>
                <a:latin typeface="+mn-lt"/>
                <a:ea typeface="+mn-ea"/>
                <a:cs typeface="+mn-cs"/>
              </a:rPr>
              <a:t>canagliflozin</a:t>
            </a:r>
            <a:r>
              <a:rPr lang="en-US" sz="1200" kern="1200" dirty="0">
                <a:solidFill>
                  <a:schemeClr val="tx1"/>
                </a:solidFill>
                <a:effectLst/>
                <a:latin typeface="+mn-lt"/>
                <a:ea typeface="+mn-ea"/>
                <a:cs typeface="+mn-cs"/>
              </a:rPr>
              <a:t> </a:t>
            </a:r>
            <a:r>
              <a:rPr lang="en-US" sz="1200" b="1" i="1" kern="1200" dirty="0">
                <a:solidFill>
                  <a:schemeClr val="tx1"/>
                </a:solidFill>
                <a:effectLst/>
                <a:latin typeface="+mn-lt"/>
                <a:ea typeface="+mn-ea"/>
                <a:cs typeface="+mn-cs"/>
              </a:rPr>
              <a:t>in addition to</a:t>
            </a:r>
            <a:r>
              <a:rPr lang="en-US" sz="1200" kern="1200" dirty="0">
                <a:solidFill>
                  <a:schemeClr val="tx1"/>
                </a:solidFill>
                <a:effectLst/>
                <a:latin typeface="+mn-lt"/>
                <a:ea typeface="+mn-ea"/>
                <a:cs typeface="+mn-cs"/>
              </a:rPr>
              <a:t> what is shown</a:t>
            </a:r>
          </a:p>
          <a:p>
            <a:endParaRPr lang="en-US" dirty="0"/>
          </a:p>
        </p:txBody>
      </p:sp>
      <p:sp>
        <p:nvSpPr>
          <p:cNvPr id="4" name="Slide Number Placeholder 3"/>
          <p:cNvSpPr>
            <a:spLocks noGrp="1"/>
          </p:cNvSpPr>
          <p:nvPr>
            <p:ph type="sldNum" sz="quarter" idx="10"/>
          </p:nvPr>
        </p:nvSpPr>
        <p:spPr/>
        <p:txBody>
          <a:bodyPr/>
          <a:lstStyle/>
          <a:p>
            <a:pPr>
              <a:defRPr/>
            </a:pPr>
            <a:fld id="{DAC66DC0-55CC-4F44-BE5E-ABE2A885F0BE}" type="slidenum">
              <a:rPr lang="en-US" smtClean="0"/>
              <a:pPr>
                <a:defRPr/>
              </a:pPr>
              <a:t>6</a:t>
            </a:fld>
            <a:endParaRPr lang="en-US"/>
          </a:p>
        </p:txBody>
      </p:sp>
    </p:spTree>
    <p:extLst>
      <p:ext uri="{BB962C8B-B14F-4D97-AF65-F5344CB8AC3E}">
        <p14:creationId xmlns:p14="http://schemas.microsoft.com/office/powerpoint/2010/main" val="2173181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IHD- ischemic heart disease</a:t>
            </a:r>
          </a:p>
          <a:p>
            <a:r>
              <a:rPr lang="en-US" dirty="0"/>
              <a:t>DM-</a:t>
            </a:r>
            <a:r>
              <a:rPr lang="en-US" baseline="0" dirty="0"/>
              <a:t> diabetes</a:t>
            </a:r>
          </a:p>
          <a:p>
            <a:r>
              <a:rPr lang="en-US" baseline="0" dirty="0"/>
              <a:t>CVD- cerebral vascular disease</a:t>
            </a:r>
          </a:p>
          <a:p>
            <a:r>
              <a:rPr lang="en-US" baseline="0" dirty="0"/>
              <a:t>CRF- chronic renal failure</a:t>
            </a:r>
          </a:p>
          <a:p>
            <a:r>
              <a:rPr lang="en-US" baseline="0" dirty="0"/>
              <a:t>CHF- congestive heart failure</a:t>
            </a:r>
          </a:p>
          <a:p>
            <a:endParaRPr lang="en-US" dirty="0"/>
          </a:p>
        </p:txBody>
      </p:sp>
      <p:sp>
        <p:nvSpPr>
          <p:cNvPr id="4" name="Slide Number Placeholder 3"/>
          <p:cNvSpPr>
            <a:spLocks noGrp="1"/>
          </p:cNvSpPr>
          <p:nvPr>
            <p:ph type="sldNum" sz="quarter" idx="10"/>
          </p:nvPr>
        </p:nvSpPr>
        <p:spPr/>
        <p:txBody>
          <a:bodyPr/>
          <a:lstStyle/>
          <a:p>
            <a:pPr>
              <a:defRPr/>
            </a:pPr>
            <a:fld id="{DAC66DC0-55CC-4F44-BE5E-ABE2A885F0BE}" type="slidenum">
              <a:rPr lang="en-US" smtClean="0"/>
              <a:pPr>
                <a:defRPr/>
              </a:pPr>
              <a:t>8</a:t>
            </a:fld>
            <a:endParaRPr lang="en-US"/>
          </a:p>
        </p:txBody>
      </p:sp>
    </p:spTree>
    <p:extLst>
      <p:ext uri="{BB962C8B-B14F-4D97-AF65-F5344CB8AC3E}">
        <p14:creationId xmlns:p14="http://schemas.microsoft.com/office/powerpoint/2010/main" val="2056666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create temp table foo_1st_AMI as</a:t>
            </a:r>
            <a:r>
              <a:rPr lang="en-US" dirty="0"/>
              <a:t> </a:t>
            </a:r>
            <a:r>
              <a:rPr lang="en-US" sz="1200" b="0" i="0" u="none" strike="noStrike" kern="1200" dirty="0">
                <a:solidFill>
                  <a:schemeClr val="tx1"/>
                </a:solidFill>
                <a:effectLst/>
                <a:latin typeface="+mn-lt"/>
                <a:ea typeface="+mn-ea"/>
                <a:cs typeface="+mn-cs"/>
              </a:rPr>
              <a:t>select iv.*,</a:t>
            </a:r>
            <a:r>
              <a:rPr lang="en-US" sz="1200" b="0" i="0" u="none" strike="noStrike" kern="1200" dirty="0" err="1">
                <a:solidFill>
                  <a:schemeClr val="tx1"/>
                </a:solidFill>
                <a:effectLst/>
                <a:latin typeface="+mn-lt"/>
                <a:ea typeface="+mn-ea"/>
                <a:cs typeface="+mn-cs"/>
              </a:rPr>
              <a:t>eff_dt,end_dt</a:t>
            </a:r>
            <a:r>
              <a:rPr lang="en-US" dirty="0"/>
              <a:t> </a:t>
            </a:r>
            <a:r>
              <a:rPr lang="en-US" sz="1200" b="0" i="0" u="none" strike="noStrike" kern="1200" dirty="0">
                <a:solidFill>
                  <a:schemeClr val="tx1"/>
                </a:solidFill>
                <a:effectLst/>
                <a:latin typeface="+mn-lt"/>
                <a:ea typeface="+mn-ea"/>
                <a:cs typeface="+mn-cs"/>
              </a:rPr>
              <a:t>from</a:t>
            </a:r>
            <a:r>
              <a:rPr lang="en-US" dirty="0"/>
              <a:t> </a:t>
            </a:r>
            <a:r>
              <a:rPr lang="en-US" sz="1200" b="0" i="0" u="none" strike="noStrike" kern="1200" dirty="0">
                <a:solidFill>
                  <a:schemeClr val="tx1"/>
                </a:solidFill>
                <a:effectLst/>
                <a:latin typeface="+mn-lt"/>
                <a:ea typeface="+mn-ea"/>
                <a:cs typeface="+mn-cs"/>
              </a:rPr>
              <a:t>(</a:t>
            </a:r>
            <a:r>
              <a:rPr lang="en-US" dirty="0"/>
              <a:t> </a:t>
            </a:r>
            <a:r>
              <a:rPr lang="en-US" sz="1200" b="0" i="0" u="none" strike="noStrike" kern="1200" dirty="0">
                <a:solidFill>
                  <a:schemeClr val="tx1"/>
                </a:solidFill>
                <a:effectLst/>
                <a:latin typeface="+mn-lt"/>
                <a:ea typeface="+mn-ea"/>
                <a:cs typeface="+mn-cs"/>
              </a:rPr>
              <a:t>select </a:t>
            </a:r>
            <a:r>
              <a:rPr lang="en-US" sz="1200" b="0" i="0" u="none" strike="noStrike" kern="1200" dirty="0" err="1">
                <a:solidFill>
                  <a:schemeClr val="tx1"/>
                </a:solidFill>
                <a:effectLst/>
                <a:latin typeface="+mn-lt"/>
                <a:ea typeface="+mn-ea"/>
                <a:cs typeface="+mn-cs"/>
              </a:rPr>
              <a:t>optum_lab_id</a:t>
            </a:r>
            <a:r>
              <a:rPr lang="en-US" sz="1200" b="0" i="0" u="none" strike="noStrike" kern="1200" dirty="0">
                <a:solidFill>
                  <a:schemeClr val="tx1"/>
                </a:solidFill>
                <a:effectLst/>
                <a:latin typeface="+mn-lt"/>
                <a:ea typeface="+mn-ea"/>
                <a:cs typeface="+mn-cs"/>
              </a:rPr>
              <a:t>,    min(</a:t>
            </a:r>
            <a:r>
              <a:rPr lang="en-US" sz="1200" b="0" i="0" u="none" strike="noStrike" kern="1200" dirty="0" err="1">
                <a:solidFill>
                  <a:schemeClr val="tx1"/>
                </a:solidFill>
                <a:effectLst/>
                <a:latin typeface="+mn-lt"/>
                <a:ea typeface="+mn-ea"/>
                <a:cs typeface="+mn-cs"/>
              </a:rPr>
              <a:t>service_from_date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first_ami_date</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count_days_supply</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b.generic_name</a:t>
            </a:r>
            <a:r>
              <a:rPr lang="en-US" dirty="0"/>
              <a:t> </a:t>
            </a:r>
            <a:r>
              <a:rPr lang="en-US" sz="1200" b="0" i="0" u="none" strike="noStrike" kern="1200" dirty="0">
                <a:solidFill>
                  <a:schemeClr val="tx1"/>
                </a:solidFill>
                <a:effectLst/>
                <a:latin typeface="+mn-lt"/>
                <a:ea typeface="+mn-ea"/>
                <a:cs typeface="+mn-cs"/>
              </a:rPr>
              <a:t>from </a:t>
            </a:r>
            <a:r>
              <a:rPr lang="en-US" sz="1200" b="0" i="0" u="none" strike="noStrike" kern="1200" dirty="0" err="1">
                <a:solidFill>
                  <a:schemeClr val="tx1"/>
                </a:solidFill>
                <a:effectLst/>
                <a:latin typeface="+mn-lt"/>
                <a:ea typeface="+mn-ea"/>
                <a:cs typeface="+mn-cs"/>
              </a:rPr>
              <a:t>restrictedstateview</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facility_claim</a:t>
            </a:r>
            <a:r>
              <a:rPr lang="en-US" sz="1200" b="0" i="0" u="none" strike="noStrike" kern="1200" dirty="0">
                <a:solidFill>
                  <a:schemeClr val="tx1"/>
                </a:solidFill>
                <a:effectLst/>
                <a:latin typeface="+mn-lt"/>
                <a:ea typeface="+mn-ea"/>
                <a:cs typeface="+mn-cs"/>
              </a:rPr>
              <a:t> a</a:t>
            </a:r>
            <a:r>
              <a:rPr lang="en-US" dirty="0"/>
              <a:t> </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restrictedstateview</a:t>
            </a:r>
            <a:r>
              <a:rPr lang="en-US" sz="1200" b="0" i="0" u="none" strike="noStrike" kern="1200" dirty="0">
                <a:solidFill>
                  <a:schemeClr val="tx1"/>
                </a:solidFill>
                <a:effectLst/>
                <a:latin typeface="+mn-lt"/>
                <a:ea typeface="+mn-ea"/>
                <a:cs typeface="+mn-cs"/>
              </a:rPr>
              <a:t>..diagnosis b</a:t>
            </a:r>
            <a:r>
              <a:rPr lang="en-US" dirty="0"/>
              <a:t> </a:t>
            </a:r>
            <a:r>
              <a:rPr lang="en-US" sz="1200" b="0" i="0" u="none" strike="noStrike" kern="1200" dirty="0">
                <a:solidFill>
                  <a:schemeClr val="tx1"/>
                </a:solidFill>
                <a:effectLst/>
                <a:latin typeface="+mn-lt"/>
                <a:ea typeface="+mn-ea"/>
                <a:cs typeface="+mn-cs"/>
              </a:rPr>
              <a:t>where a.header_diagnosis_1_key=</a:t>
            </a:r>
            <a:r>
              <a:rPr lang="en-US" sz="1200" b="0" i="0" u="none" strike="noStrike" kern="1200" dirty="0" err="1">
                <a:solidFill>
                  <a:schemeClr val="tx1"/>
                </a:solidFill>
                <a:effectLst/>
                <a:latin typeface="+mn-lt"/>
                <a:ea typeface="+mn-ea"/>
                <a:cs typeface="+mn-cs"/>
              </a:rPr>
              <a:t>b.diagnosis_key</a:t>
            </a:r>
            <a:r>
              <a:rPr lang="en-US" sz="1200" b="0" i="0" u="none" strike="noStrike" kern="1200" dirty="0">
                <a:solidFill>
                  <a:schemeClr val="tx1"/>
                </a:solidFill>
                <a:effectLst/>
                <a:latin typeface="+mn-lt"/>
                <a:ea typeface="+mn-ea"/>
                <a:cs typeface="+mn-cs"/>
              </a:rPr>
              <a:t> and  CATEGORY_DTL_CODE_DESC='ACUTE MYOCARDIAL INFARCTION' </a:t>
            </a:r>
            <a:r>
              <a:rPr lang="en-US" dirty="0"/>
              <a:t> </a:t>
            </a:r>
            <a:r>
              <a:rPr lang="en-US" sz="1200" b="0" i="0" u="none" strike="noStrike" kern="1200" dirty="0">
                <a:solidFill>
                  <a:schemeClr val="tx1"/>
                </a:solidFill>
                <a:effectLst/>
                <a:latin typeface="+mn-lt"/>
                <a:ea typeface="+mn-ea"/>
                <a:cs typeface="+mn-cs"/>
              </a:rPr>
              <a:t>group by </a:t>
            </a:r>
            <a:r>
              <a:rPr lang="en-US" sz="1200" b="0" i="0" u="none" strike="noStrike" kern="1200" dirty="0" err="1">
                <a:solidFill>
                  <a:schemeClr val="tx1"/>
                </a:solidFill>
                <a:effectLst/>
                <a:latin typeface="+mn-lt"/>
                <a:ea typeface="+mn-ea"/>
                <a:cs typeface="+mn-cs"/>
              </a:rPr>
              <a:t>optum_lab_id</a:t>
            </a:r>
            <a:r>
              <a:rPr lang="en-US" dirty="0"/>
              <a:t> </a:t>
            </a:r>
            <a:r>
              <a:rPr lang="en-US" sz="1200" b="0" i="0" u="none" strike="noStrike" kern="1200" dirty="0">
                <a:solidFill>
                  <a:schemeClr val="tx1"/>
                </a:solidFill>
                <a:effectLst/>
                <a:latin typeface="+mn-lt"/>
                <a:ea typeface="+mn-ea"/>
                <a:cs typeface="+mn-cs"/>
              </a:rPr>
              <a:t>) iv</a:t>
            </a:r>
            <a:r>
              <a:rPr lang="en-US" dirty="0"/>
              <a:t> </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restrictedstateview</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mcr_Intermediate_rx_ce</a:t>
            </a:r>
            <a:r>
              <a:rPr lang="en-US" sz="1200" b="0" i="0" u="none" strike="noStrike" kern="1200" dirty="0">
                <a:solidFill>
                  <a:schemeClr val="tx1"/>
                </a:solidFill>
                <a:effectLst/>
                <a:latin typeface="+mn-lt"/>
                <a:ea typeface="+mn-ea"/>
                <a:cs typeface="+mn-cs"/>
              </a:rPr>
              <a:t> c</a:t>
            </a:r>
            <a:r>
              <a:rPr lang="en-US" dirty="0"/>
              <a:t> </a:t>
            </a:r>
            <a:r>
              <a:rPr lang="en-US" sz="1200" b="0" i="0" u="none" strike="noStrike" kern="1200" dirty="0">
                <a:solidFill>
                  <a:schemeClr val="tx1"/>
                </a:solidFill>
                <a:effectLst/>
                <a:latin typeface="+mn-lt"/>
                <a:ea typeface="+mn-ea"/>
                <a:cs typeface="+mn-cs"/>
              </a:rPr>
              <a:t>where </a:t>
            </a:r>
            <a:r>
              <a:rPr lang="en-US" sz="1200" b="0" i="0" u="none" strike="noStrike" kern="1200" dirty="0" err="1">
                <a:solidFill>
                  <a:schemeClr val="tx1"/>
                </a:solidFill>
                <a:effectLst/>
                <a:latin typeface="+mn-lt"/>
                <a:ea typeface="+mn-ea"/>
                <a:cs typeface="+mn-cs"/>
              </a:rPr>
              <a:t>iv.optum_lab_id</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c.optum_lab_id</a:t>
            </a:r>
            <a:r>
              <a:rPr lang="en-US" sz="1200" b="0" i="0" u="none" strike="noStrike" kern="1200" dirty="0">
                <a:solidFill>
                  <a:schemeClr val="tx1"/>
                </a:solidFill>
                <a:effectLst/>
                <a:latin typeface="+mn-lt"/>
                <a:ea typeface="+mn-ea"/>
                <a:cs typeface="+mn-cs"/>
              </a:rPr>
              <a:t> and </a:t>
            </a:r>
            <a:r>
              <a:rPr lang="en-US" sz="1200" b="0" i="0" u="none" strike="noStrike" kern="1200" dirty="0" err="1">
                <a:solidFill>
                  <a:schemeClr val="tx1"/>
                </a:solidFill>
                <a:effectLst/>
                <a:latin typeface="+mn-lt"/>
                <a:ea typeface="+mn-ea"/>
                <a:cs typeface="+mn-cs"/>
              </a:rPr>
              <a:t>first_ami_date</a:t>
            </a:r>
            <a:r>
              <a:rPr lang="en-US" sz="1200" b="0" i="0" u="none" strike="noStrike" kern="1200" dirty="0">
                <a:solidFill>
                  <a:schemeClr val="tx1"/>
                </a:solidFill>
                <a:effectLst/>
                <a:latin typeface="+mn-lt"/>
                <a:ea typeface="+mn-ea"/>
                <a:cs typeface="+mn-cs"/>
              </a:rPr>
              <a:t> between eff_dt+720 and end_dt-720</a:t>
            </a:r>
            <a:r>
              <a:rPr lang="en-US" dirty="0"/>
              <a:t> </a:t>
            </a:r>
            <a:r>
              <a:rPr lang="en-US" sz="1200" b="0" i="0" u="none" strike="noStrike" kern="1200" dirty="0">
                <a:solidFill>
                  <a:schemeClr val="tx1"/>
                </a:solidFill>
                <a:effectLst/>
                <a:latin typeface="+mn-lt"/>
                <a:ea typeface="+mn-ea"/>
                <a:cs typeface="+mn-cs"/>
              </a:rPr>
              <a:t>drop table </a:t>
            </a:r>
            <a:r>
              <a:rPr lang="en-US" sz="1200" b="0" i="0" u="none" strike="noStrike" kern="1200" dirty="0" err="1">
                <a:solidFill>
                  <a:schemeClr val="tx1"/>
                </a:solidFill>
                <a:effectLst/>
                <a:latin typeface="+mn-lt"/>
                <a:ea typeface="+mn-ea"/>
                <a:cs typeface="+mn-cs"/>
              </a:rPr>
              <a:t>foo_ami_with_coa</a:t>
            </a:r>
            <a:r>
              <a:rPr lang="en-US" dirty="0"/>
              <a:t> </a:t>
            </a:r>
            <a:r>
              <a:rPr lang="en-US" sz="1200" b="0" i="0" u="none" strike="noStrike" kern="1200" dirty="0">
                <a:solidFill>
                  <a:schemeClr val="tx1"/>
                </a:solidFill>
                <a:effectLst/>
                <a:latin typeface="+mn-lt"/>
                <a:ea typeface="+mn-ea"/>
                <a:cs typeface="+mn-cs"/>
              </a:rPr>
              <a:t>create temp table </a:t>
            </a:r>
            <a:r>
              <a:rPr lang="en-US" sz="1200" b="0" i="0" u="none" strike="noStrike" kern="1200" dirty="0" err="1">
                <a:solidFill>
                  <a:schemeClr val="tx1"/>
                </a:solidFill>
                <a:effectLst/>
                <a:latin typeface="+mn-lt"/>
                <a:ea typeface="+mn-ea"/>
                <a:cs typeface="+mn-cs"/>
              </a:rPr>
              <a:t>foo_ami_with_coa</a:t>
            </a:r>
            <a:r>
              <a:rPr lang="en-US" dirty="0"/>
              <a:t> </a:t>
            </a:r>
            <a:r>
              <a:rPr lang="en-US" sz="1200" b="0" i="0" u="none" strike="noStrike" kern="1200" dirty="0">
                <a:solidFill>
                  <a:schemeClr val="tx1"/>
                </a:solidFill>
                <a:effectLst/>
                <a:latin typeface="+mn-lt"/>
                <a:ea typeface="+mn-ea"/>
                <a:cs typeface="+mn-cs"/>
              </a:rPr>
              <a:t>as</a:t>
            </a:r>
            <a:r>
              <a:rPr lang="en-US" dirty="0"/>
              <a:t> </a:t>
            </a:r>
            <a:r>
              <a:rPr lang="en-US" sz="1200" b="0" i="0" u="none" strike="noStrike" kern="1200" dirty="0">
                <a:solidFill>
                  <a:schemeClr val="tx1"/>
                </a:solidFill>
                <a:effectLst/>
                <a:latin typeface="+mn-lt"/>
                <a:ea typeface="+mn-ea"/>
                <a:cs typeface="+mn-cs"/>
              </a:rPr>
              <a:t>select a.*,</a:t>
            </a:r>
            <a:r>
              <a:rPr lang="en-US" sz="1200" b="0" i="0" u="none" strike="noStrike" kern="1200" dirty="0" err="1">
                <a:solidFill>
                  <a:schemeClr val="tx1"/>
                </a:solidFill>
                <a:effectLst/>
                <a:latin typeface="+mn-lt"/>
                <a:ea typeface="+mn-ea"/>
                <a:cs typeface="+mn-cs"/>
              </a:rPr>
              <a:t>min_fill</a:t>
            </a:r>
            <a:r>
              <a:rPr lang="en-US" dirty="0"/>
              <a:t> </a:t>
            </a:r>
            <a:r>
              <a:rPr lang="en-US" sz="1200" b="0" i="0" u="none" strike="noStrike" kern="1200" dirty="0">
                <a:solidFill>
                  <a:schemeClr val="tx1"/>
                </a:solidFill>
                <a:effectLst/>
                <a:latin typeface="+mn-lt"/>
                <a:ea typeface="+mn-ea"/>
                <a:cs typeface="+mn-cs"/>
              </a:rPr>
              <a:t>from</a:t>
            </a:r>
            <a:r>
              <a:rPr lang="en-US" dirty="0"/>
              <a:t> </a:t>
            </a:r>
            <a:r>
              <a:rPr lang="en-US" sz="1200" b="0" i="0" u="none" strike="noStrike" kern="1200" dirty="0">
                <a:solidFill>
                  <a:schemeClr val="tx1"/>
                </a:solidFill>
                <a:effectLst/>
                <a:latin typeface="+mn-lt"/>
                <a:ea typeface="+mn-ea"/>
                <a:cs typeface="+mn-cs"/>
              </a:rPr>
              <a:t>foo_1st_AMI a</a:t>
            </a:r>
            <a:r>
              <a:rPr lang="en-US" dirty="0"/>
              <a:t> </a:t>
            </a:r>
            <a:r>
              <a:rPr lang="en-US" sz="1200" b="0" i="0" u="none" strike="noStrike" kern="1200" dirty="0">
                <a:solidFill>
                  <a:schemeClr val="tx1"/>
                </a:solidFill>
                <a:effectLst/>
                <a:latin typeface="+mn-lt"/>
                <a:ea typeface="+mn-ea"/>
                <a:cs typeface="+mn-cs"/>
              </a:rPr>
              <a:t>,</a:t>
            </a:r>
            <a:r>
              <a:rPr lang="en-US" dirty="0"/>
              <a:t> </a:t>
            </a:r>
            <a:r>
              <a:rPr lang="en-US" sz="1200" b="0" i="0" u="none" strike="noStrike" kern="1200" dirty="0">
                <a:solidFill>
                  <a:schemeClr val="tx1"/>
                </a:solidFill>
                <a:effectLst/>
                <a:latin typeface="+mn-lt"/>
                <a:ea typeface="+mn-ea"/>
                <a:cs typeface="+mn-cs"/>
              </a:rPr>
              <a:t>(</a:t>
            </a:r>
            <a:r>
              <a:rPr lang="en-US" dirty="0"/>
              <a:t> </a:t>
            </a:r>
            <a:r>
              <a:rPr lang="en-US" sz="1200" b="0" i="0" u="none" strike="noStrike" kern="1200" dirty="0">
                <a:solidFill>
                  <a:schemeClr val="tx1"/>
                </a:solidFill>
                <a:effectLst/>
                <a:latin typeface="+mn-lt"/>
                <a:ea typeface="+mn-ea"/>
                <a:cs typeface="+mn-cs"/>
              </a:rPr>
              <a:t>select </a:t>
            </a:r>
            <a:r>
              <a:rPr lang="en-US" sz="1200" b="0" i="0" u="none" strike="noStrike" kern="1200" dirty="0" err="1">
                <a:solidFill>
                  <a:schemeClr val="tx1"/>
                </a:solidFill>
                <a:effectLst/>
                <a:latin typeface="+mn-lt"/>
                <a:ea typeface="+mn-ea"/>
                <a:cs typeface="+mn-cs"/>
              </a:rPr>
              <a:t>optum_lab_id,min</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fill_date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min_fill</a:t>
            </a:r>
            <a:r>
              <a:rPr lang="en-US" dirty="0"/>
              <a:t> </a:t>
            </a:r>
            <a:r>
              <a:rPr lang="en-US" sz="1200" b="0" i="0" u="none" strike="noStrike" kern="1200" dirty="0">
                <a:solidFill>
                  <a:schemeClr val="tx1"/>
                </a:solidFill>
                <a:effectLst/>
                <a:latin typeface="+mn-lt"/>
                <a:ea typeface="+mn-ea"/>
                <a:cs typeface="+mn-cs"/>
              </a:rPr>
              <a:t>FROM</a:t>
            </a:r>
            <a:r>
              <a:rPr lang="en-US" dirty="0"/>
              <a:t> </a:t>
            </a:r>
            <a:r>
              <a:rPr lang="en-US" sz="1200" b="0" i="0" u="none" strike="noStrike" kern="1200" dirty="0">
                <a:solidFill>
                  <a:schemeClr val="tx1"/>
                </a:solidFill>
                <a:effectLst/>
                <a:latin typeface="+mn-lt"/>
                <a:ea typeface="+mn-ea"/>
                <a:cs typeface="+mn-cs"/>
              </a:rPr>
              <a:t>(</a:t>
            </a:r>
            <a:r>
              <a:rPr lang="en-US" dirty="0"/>
              <a:t> </a:t>
            </a:r>
            <a:r>
              <a:rPr lang="en-US" sz="1200" b="0" i="0" u="none" strike="noStrike" kern="1200" dirty="0">
                <a:solidFill>
                  <a:schemeClr val="tx1"/>
                </a:solidFill>
                <a:effectLst/>
                <a:latin typeface="+mn-lt"/>
                <a:ea typeface="+mn-ea"/>
                <a:cs typeface="+mn-cs"/>
              </a:rPr>
              <a:t>SELECT </a:t>
            </a:r>
            <a:r>
              <a:rPr lang="en-US" sz="1200" b="0" i="0" u="none" strike="noStrike" kern="1200" dirty="0" err="1">
                <a:solidFill>
                  <a:schemeClr val="tx1"/>
                </a:solidFill>
                <a:effectLst/>
                <a:latin typeface="+mn-lt"/>
                <a:ea typeface="+mn-ea"/>
                <a:cs typeface="+mn-cs"/>
              </a:rPr>
              <a:t>optum_lab_id,fill_date</a:t>
            </a:r>
            <a:r>
              <a:rPr lang="en-US" dirty="0"/>
              <a:t> </a:t>
            </a:r>
            <a:r>
              <a:rPr lang="en-US" sz="1200" b="0" i="0" u="none" strike="noStrike" kern="1200" dirty="0">
                <a:solidFill>
                  <a:schemeClr val="tx1"/>
                </a:solidFill>
                <a:effectLst/>
                <a:latin typeface="+mn-lt"/>
                <a:ea typeface="+mn-ea"/>
                <a:cs typeface="+mn-cs"/>
              </a:rPr>
              <a:t>from</a:t>
            </a:r>
            <a:r>
              <a:rPr lang="en-US" dirty="0"/>
              <a:t> </a:t>
            </a:r>
            <a:r>
              <a:rPr lang="en-US" sz="1200" b="0" i="0" u="none" strike="noStrike" kern="1200" dirty="0" err="1">
                <a:solidFill>
                  <a:schemeClr val="tx1"/>
                </a:solidFill>
                <a:effectLst/>
                <a:latin typeface="+mn-lt"/>
                <a:ea typeface="+mn-ea"/>
                <a:cs typeface="+mn-cs"/>
              </a:rPr>
              <a:t>restrictedstateview</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pharmacy_claim</a:t>
            </a:r>
            <a:r>
              <a:rPr lang="en-US" sz="1200" b="0" i="0" u="none" strike="noStrike" kern="1200" dirty="0">
                <a:solidFill>
                  <a:schemeClr val="tx1"/>
                </a:solidFill>
                <a:effectLst/>
                <a:latin typeface="+mn-lt"/>
                <a:ea typeface="+mn-ea"/>
                <a:cs typeface="+mn-cs"/>
              </a:rPr>
              <a:t> a</a:t>
            </a:r>
            <a:r>
              <a:rPr lang="en-US" dirty="0"/>
              <a:t> </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restrictedstateview</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ndc</a:t>
            </a:r>
            <a:r>
              <a:rPr lang="en-US" sz="1200" b="0" i="0" u="none" strike="noStrike" kern="1200" dirty="0">
                <a:solidFill>
                  <a:schemeClr val="tx1"/>
                </a:solidFill>
                <a:effectLst/>
                <a:latin typeface="+mn-lt"/>
                <a:ea typeface="+mn-ea"/>
                <a:cs typeface="+mn-cs"/>
              </a:rPr>
              <a:t> b</a:t>
            </a:r>
            <a:r>
              <a:rPr lang="en-US" dirty="0"/>
              <a:t> </a:t>
            </a:r>
            <a:r>
              <a:rPr lang="en-US" sz="1200" b="0" i="0" u="none" strike="noStrike" kern="1200" dirty="0">
                <a:solidFill>
                  <a:schemeClr val="tx1"/>
                </a:solidFill>
                <a:effectLst/>
                <a:latin typeface="+mn-lt"/>
                <a:ea typeface="+mn-ea"/>
                <a:cs typeface="+mn-cs"/>
              </a:rPr>
              <a:t>where </a:t>
            </a:r>
            <a:r>
              <a:rPr lang="en-US" sz="1200" b="0" i="0" u="none" strike="noStrike" kern="1200" dirty="0" err="1">
                <a:solidFill>
                  <a:schemeClr val="tx1"/>
                </a:solidFill>
                <a:effectLst/>
                <a:latin typeface="+mn-lt"/>
                <a:ea typeface="+mn-ea"/>
                <a:cs typeface="+mn-cs"/>
              </a:rPr>
              <a:t>a.ndc_key</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b.ndc_key</a:t>
            </a:r>
            <a:r>
              <a:rPr lang="en-US" sz="1200" b="0" i="0" u="none" strike="noStrike" kern="1200" dirty="0">
                <a:solidFill>
                  <a:schemeClr val="tx1"/>
                </a:solidFill>
                <a:effectLst/>
                <a:latin typeface="+mn-lt"/>
                <a:ea typeface="+mn-ea"/>
                <a:cs typeface="+mn-cs"/>
              </a:rPr>
              <a:t> </a:t>
            </a:r>
            <a:r>
              <a:rPr lang="en-US" dirty="0"/>
              <a:t> </a:t>
            </a:r>
            <a:r>
              <a:rPr lang="en-US" sz="1200" b="0" i="0" u="none" strike="noStrike" kern="1200" dirty="0">
                <a:solidFill>
                  <a:schemeClr val="tx1"/>
                </a:solidFill>
                <a:effectLst/>
                <a:latin typeface="+mn-lt"/>
                <a:ea typeface="+mn-ea"/>
                <a:cs typeface="+mn-cs"/>
              </a:rPr>
              <a:t>and  </a:t>
            </a:r>
            <a:r>
              <a:rPr lang="en-US" sz="1200" b="0" i="0" u="none" strike="noStrike" kern="1200" dirty="0" err="1">
                <a:solidFill>
                  <a:schemeClr val="tx1"/>
                </a:solidFill>
                <a:effectLst/>
                <a:latin typeface="+mn-lt"/>
                <a:ea typeface="+mn-ea"/>
                <a:cs typeface="+mn-cs"/>
              </a:rPr>
              <a:t>generic_name</a:t>
            </a:r>
            <a:r>
              <a:rPr lang="en-US" sz="1200" b="0" i="0" u="none" strike="noStrike" kern="1200" dirty="0">
                <a:solidFill>
                  <a:schemeClr val="tx1"/>
                </a:solidFill>
                <a:effectLst/>
                <a:latin typeface="+mn-lt"/>
                <a:ea typeface="+mn-ea"/>
                <a:cs typeface="+mn-cs"/>
              </a:rPr>
              <a:t> like '%STATIN%' </a:t>
            </a:r>
            <a:r>
              <a:rPr lang="en-US" dirty="0"/>
              <a:t> </a:t>
            </a:r>
            <a:r>
              <a:rPr lang="en-US" sz="1200" b="0" i="0" u="none" strike="noStrike" kern="1200" dirty="0">
                <a:solidFill>
                  <a:schemeClr val="tx1"/>
                </a:solidFill>
                <a:effectLst/>
                <a:latin typeface="+mn-lt"/>
                <a:ea typeface="+mn-ea"/>
                <a:cs typeface="+mn-cs"/>
              </a:rPr>
              <a:t>and </a:t>
            </a:r>
            <a:r>
              <a:rPr lang="en-US" sz="1200" b="0" i="0" u="none" strike="noStrike" kern="1200" dirty="0" err="1">
                <a:solidFill>
                  <a:schemeClr val="tx1"/>
                </a:solidFill>
                <a:effectLst/>
                <a:latin typeface="+mn-lt"/>
                <a:ea typeface="+mn-ea"/>
                <a:cs typeface="+mn-cs"/>
              </a:rPr>
              <a:t>generic_name</a:t>
            </a:r>
            <a:r>
              <a:rPr lang="en-US" sz="1200" b="0" i="0" u="none" strike="noStrike" kern="1200" dirty="0">
                <a:solidFill>
                  <a:schemeClr val="tx1"/>
                </a:solidFill>
                <a:effectLst/>
                <a:latin typeface="+mn-lt"/>
                <a:ea typeface="+mn-ea"/>
                <a:cs typeface="+mn-cs"/>
              </a:rPr>
              <a:t> not like '%PENTOSTATIN%'</a:t>
            </a:r>
            <a:r>
              <a:rPr lang="en-US" dirty="0"/>
              <a:t> </a:t>
            </a:r>
            <a:r>
              <a:rPr lang="en-US" sz="1200" b="0" i="0" u="none" strike="noStrike" kern="1200" dirty="0">
                <a:solidFill>
                  <a:schemeClr val="tx1"/>
                </a:solidFill>
                <a:effectLst/>
                <a:latin typeface="+mn-lt"/>
                <a:ea typeface="+mn-ea"/>
                <a:cs typeface="+mn-cs"/>
              </a:rPr>
              <a:t>and </a:t>
            </a:r>
            <a:r>
              <a:rPr lang="en-US" sz="1200" b="0" i="0" u="none" strike="noStrike" kern="1200" dirty="0" err="1">
                <a:solidFill>
                  <a:schemeClr val="tx1"/>
                </a:solidFill>
                <a:effectLst/>
                <a:latin typeface="+mn-lt"/>
                <a:ea typeface="+mn-ea"/>
                <a:cs typeface="+mn-cs"/>
              </a:rPr>
              <a:t>generic_name</a:t>
            </a:r>
            <a:r>
              <a:rPr lang="en-US" sz="1200" b="0" i="0" u="none" strike="noStrike" kern="1200" dirty="0">
                <a:solidFill>
                  <a:schemeClr val="tx1"/>
                </a:solidFill>
                <a:effectLst/>
                <a:latin typeface="+mn-lt"/>
                <a:ea typeface="+mn-ea"/>
                <a:cs typeface="+mn-cs"/>
              </a:rPr>
              <a:t> not like '%NYSTATIN%' --AHFS_THERAPEUTIC_CLASS_DESC ='HMG-COA REDUCTASE INHIBITORS'</a:t>
            </a:r>
            <a:r>
              <a:rPr lang="en-US" dirty="0"/>
              <a:t> </a:t>
            </a:r>
            <a:r>
              <a:rPr lang="en-US" sz="1200" b="0" i="0" u="none" strike="noStrike" kern="1200" dirty="0">
                <a:solidFill>
                  <a:schemeClr val="tx1"/>
                </a:solidFill>
                <a:effectLst/>
                <a:latin typeface="+mn-lt"/>
                <a:ea typeface="+mn-ea"/>
                <a:cs typeface="+mn-cs"/>
              </a:rPr>
              <a:t>UNION ALL</a:t>
            </a:r>
            <a:r>
              <a:rPr lang="en-US" dirty="0"/>
              <a:t> </a:t>
            </a:r>
            <a:r>
              <a:rPr lang="en-US" sz="1200" b="0" i="0" u="none" strike="noStrike" kern="1200" dirty="0">
                <a:solidFill>
                  <a:schemeClr val="tx1"/>
                </a:solidFill>
                <a:effectLst/>
                <a:latin typeface="+mn-lt"/>
                <a:ea typeface="+mn-ea"/>
                <a:cs typeface="+mn-cs"/>
              </a:rPr>
              <a:t>SELECT </a:t>
            </a:r>
            <a:r>
              <a:rPr lang="en-US" sz="1200" b="0" i="0" u="none" strike="noStrike" kern="1200" dirty="0" err="1">
                <a:solidFill>
                  <a:schemeClr val="tx1"/>
                </a:solidFill>
                <a:effectLst/>
                <a:latin typeface="+mn-lt"/>
                <a:ea typeface="+mn-ea"/>
                <a:cs typeface="+mn-cs"/>
              </a:rPr>
              <a:t>optum_lab_id,fill_date</a:t>
            </a:r>
            <a:r>
              <a:rPr lang="en-US" dirty="0"/>
              <a:t> </a:t>
            </a:r>
            <a:r>
              <a:rPr lang="en-US" sz="1200" b="0" i="0" u="none" strike="noStrike" kern="1200" dirty="0">
                <a:solidFill>
                  <a:schemeClr val="tx1"/>
                </a:solidFill>
                <a:effectLst/>
                <a:latin typeface="+mn-lt"/>
                <a:ea typeface="+mn-ea"/>
                <a:cs typeface="+mn-cs"/>
              </a:rPr>
              <a:t>from</a:t>
            </a:r>
            <a:r>
              <a:rPr lang="en-US" dirty="0"/>
              <a:t> </a:t>
            </a:r>
            <a:r>
              <a:rPr lang="en-US" sz="1200" b="0" i="0" u="none" strike="noStrike" kern="1200" dirty="0" err="1">
                <a:solidFill>
                  <a:schemeClr val="tx1"/>
                </a:solidFill>
                <a:effectLst/>
                <a:latin typeface="+mn-lt"/>
                <a:ea typeface="+mn-ea"/>
                <a:cs typeface="+mn-cs"/>
              </a:rPr>
              <a:t>restrictedstateview</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pharmacy_claim_PARTD</a:t>
            </a:r>
            <a:r>
              <a:rPr lang="en-US" sz="1200" b="0" i="0" u="none" strike="noStrike" kern="1200" dirty="0">
                <a:solidFill>
                  <a:schemeClr val="tx1"/>
                </a:solidFill>
                <a:effectLst/>
                <a:latin typeface="+mn-lt"/>
                <a:ea typeface="+mn-ea"/>
                <a:cs typeface="+mn-cs"/>
              </a:rPr>
              <a:t> a</a:t>
            </a:r>
            <a:r>
              <a:rPr lang="en-US" dirty="0"/>
              <a:t> </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restrictedstateview</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ndc</a:t>
            </a:r>
            <a:r>
              <a:rPr lang="en-US" sz="1200" b="0" i="0" u="none" strike="noStrike" kern="1200" dirty="0">
                <a:solidFill>
                  <a:schemeClr val="tx1"/>
                </a:solidFill>
                <a:effectLst/>
                <a:latin typeface="+mn-lt"/>
                <a:ea typeface="+mn-ea"/>
                <a:cs typeface="+mn-cs"/>
              </a:rPr>
              <a:t> b</a:t>
            </a:r>
            <a:r>
              <a:rPr lang="en-US" dirty="0"/>
              <a:t> </a:t>
            </a:r>
            <a:r>
              <a:rPr lang="en-US" sz="1200" b="0" i="0" u="none" strike="noStrike" kern="1200" dirty="0">
                <a:solidFill>
                  <a:schemeClr val="tx1"/>
                </a:solidFill>
                <a:effectLst/>
                <a:latin typeface="+mn-lt"/>
                <a:ea typeface="+mn-ea"/>
                <a:cs typeface="+mn-cs"/>
              </a:rPr>
              <a:t>where </a:t>
            </a:r>
            <a:r>
              <a:rPr lang="en-US" sz="1200" b="0" i="0" u="none" strike="noStrike" kern="1200" dirty="0" err="1">
                <a:solidFill>
                  <a:schemeClr val="tx1"/>
                </a:solidFill>
                <a:effectLst/>
                <a:latin typeface="+mn-lt"/>
                <a:ea typeface="+mn-ea"/>
                <a:cs typeface="+mn-cs"/>
              </a:rPr>
              <a:t>a.ndc_key</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b.ndc_key</a:t>
            </a:r>
            <a:r>
              <a:rPr lang="en-US" sz="1200" b="0" i="0" u="none" strike="noStrike" kern="1200" dirty="0">
                <a:solidFill>
                  <a:schemeClr val="tx1"/>
                </a:solidFill>
                <a:effectLst/>
                <a:latin typeface="+mn-lt"/>
                <a:ea typeface="+mn-ea"/>
                <a:cs typeface="+mn-cs"/>
              </a:rPr>
              <a:t> </a:t>
            </a:r>
            <a:r>
              <a:rPr lang="en-US" dirty="0"/>
              <a:t> </a:t>
            </a:r>
            <a:r>
              <a:rPr lang="en-US" sz="1200" b="0" i="0" u="none" strike="noStrike" kern="1200" dirty="0">
                <a:solidFill>
                  <a:schemeClr val="tx1"/>
                </a:solidFill>
                <a:effectLst/>
                <a:latin typeface="+mn-lt"/>
                <a:ea typeface="+mn-ea"/>
                <a:cs typeface="+mn-cs"/>
              </a:rPr>
              <a:t>and  </a:t>
            </a:r>
            <a:r>
              <a:rPr lang="en-US" sz="1200" b="0" i="0" u="none" strike="noStrike" kern="1200" dirty="0" err="1">
                <a:solidFill>
                  <a:schemeClr val="tx1"/>
                </a:solidFill>
                <a:effectLst/>
                <a:latin typeface="+mn-lt"/>
                <a:ea typeface="+mn-ea"/>
                <a:cs typeface="+mn-cs"/>
              </a:rPr>
              <a:t>generic_name</a:t>
            </a:r>
            <a:r>
              <a:rPr lang="en-US" sz="1200" b="0" i="0" u="none" strike="noStrike" kern="1200" dirty="0">
                <a:solidFill>
                  <a:schemeClr val="tx1"/>
                </a:solidFill>
                <a:effectLst/>
                <a:latin typeface="+mn-lt"/>
                <a:ea typeface="+mn-ea"/>
                <a:cs typeface="+mn-cs"/>
              </a:rPr>
              <a:t> like '%STATIN%' </a:t>
            </a:r>
            <a:r>
              <a:rPr lang="en-US" dirty="0"/>
              <a:t> </a:t>
            </a:r>
            <a:r>
              <a:rPr lang="en-US" sz="1200" b="0" i="0" u="none" strike="noStrike" kern="1200" dirty="0">
                <a:solidFill>
                  <a:schemeClr val="tx1"/>
                </a:solidFill>
                <a:effectLst/>
                <a:latin typeface="+mn-lt"/>
                <a:ea typeface="+mn-ea"/>
                <a:cs typeface="+mn-cs"/>
              </a:rPr>
              <a:t>and </a:t>
            </a:r>
            <a:r>
              <a:rPr lang="en-US" sz="1200" b="0" i="0" u="none" strike="noStrike" kern="1200" dirty="0" err="1">
                <a:solidFill>
                  <a:schemeClr val="tx1"/>
                </a:solidFill>
                <a:effectLst/>
                <a:latin typeface="+mn-lt"/>
                <a:ea typeface="+mn-ea"/>
                <a:cs typeface="+mn-cs"/>
              </a:rPr>
              <a:t>generic_name</a:t>
            </a:r>
            <a:r>
              <a:rPr lang="en-US" sz="1200" b="0" i="0" u="none" strike="noStrike" kern="1200" dirty="0">
                <a:solidFill>
                  <a:schemeClr val="tx1"/>
                </a:solidFill>
                <a:effectLst/>
                <a:latin typeface="+mn-lt"/>
                <a:ea typeface="+mn-ea"/>
                <a:cs typeface="+mn-cs"/>
              </a:rPr>
              <a:t> not like '%PENTOSTATIN%'</a:t>
            </a:r>
            <a:r>
              <a:rPr lang="en-US" dirty="0"/>
              <a:t> </a:t>
            </a:r>
            <a:r>
              <a:rPr lang="en-US" sz="1200" b="0" i="0" u="none" strike="noStrike" kern="1200" dirty="0">
                <a:solidFill>
                  <a:schemeClr val="tx1"/>
                </a:solidFill>
                <a:effectLst/>
                <a:latin typeface="+mn-lt"/>
                <a:ea typeface="+mn-ea"/>
                <a:cs typeface="+mn-cs"/>
              </a:rPr>
              <a:t>and </a:t>
            </a:r>
            <a:r>
              <a:rPr lang="en-US" sz="1200" b="0" i="0" u="none" strike="noStrike" kern="1200" dirty="0" err="1">
                <a:solidFill>
                  <a:schemeClr val="tx1"/>
                </a:solidFill>
                <a:effectLst/>
                <a:latin typeface="+mn-lt"/>
                <a:ea typeface="+mn-ea"/>
                <a:cs typeface="+mn-cs"/>
              </a:rPr>
              <a:t>generic_name</a:t>
            </a:r>
            <a:r>
              <a:rPr lang="en-US" sz="1200" b="0" i="0" u="none" strike="noStrike" kern="1200" dirty="0">
                <a:solidFill>
                  <a:schemeClr val="tx1"/>
                </a:solidFill>
                <a:effectLst/>
                <a:latin typeface="+mn-lt"/>
                <a:ea typeface="+mn-ea"/>
                <a:cs typeface="+mn-cs"/>
              </a:rPr>
              <a:t> not like '%NYSTATIN%' --AHFS_THERAPEUTIC_CLASS_DESC ='HMG-COA REDUCTASE INHIBITORS'</a:t>
            </a:r>
            <a:r>
              <a:rPr lang="en-US" dirty="0"/>
              <a:t> </a:t>
            </a:r>
            <a:r>
              <a:rPr lang="en-US" sz="1200" b="0" i="0" u="none" strike="noStrike" kern="1200" dirty="0">
                <a:solidFill>
                  <a:schemeClr val="tx1"/>
                </a:solidFill>
                <a:effectLst/>
                <a:latin typeface="+mn-lt"/>
                <a:ea typeface="+mn-ea"/>
                <a:cs typeface="+mn-cs"/>
              </a:rPr>
              <a:t>) IV1</a:t>
            </a:r>
            <a:r>
              <a:rPr lang="en-US" dirty="0"/>
              <a:t> </a:t>
            </a:r>
            <a:r>
              <a:rPr lang="en-US" sz="1200" b="0" i="0" u="none" strike="noStrike" kern="1200" dirty="0">
                <a:solidFill>
                  <a:schemeClr val="tx1"/>
                </a:solidFill>
                <a:effectLst/>
                <a:latin typeface="+mn-lt"/>
                <a:ea typeface="+mn-ea"/>
                <a:cs typeface="+mn-cs"/>
              </a:rPr>
              <a:t>group by </a:t>
            </a:r>
            <a:r>
              <a:rPr lang="en-US" sz="1200" b="0" i="0" u="none" strike="noStrike" kern="1200" dirty="0" err="1">
                <a:solidFill>
                  <a:schemeClr val="tx1"/>
                </a:solidFill>
                <a:effectLst/>
                <a:latin typeface="+mn-lt"/>
                <a:ea typeface="+mn-ea"/>
                <a:cs typeface="+mn-cs"/>
              </a:rPr>
              <a:t>optum_lab_id</a:t>
            </a:r>
            <a:r>
              <a:rPr lang="en-US" dirty="0"/>
              <a:t> </a:t>
            </a:r>
            <a:r>
              <a:rPr lang="en-US" sz="1200" b="0" i="0" u="none" strike="noStrike" kern="1200" dirty="0">
                <a:solidFill>
                  <a:schemeClr val="tx1"/>
                </a:solidFill>
                <a:effectLst/>
                <a:latin typeface="+mn-lt"/>
                <a:ea typeface="+mn-ea"/>
                <a:cs typeface="+mn-cs"/>
              </a:rPr>
              <a:t>) iv</a:t>
            </a:r>
            <a:r>
              <a:rPr lang="en-US" dirty="0"/>
              <a:t> </a:t>
            </a:r>
            <a:r>
              <a:rPr lang="en-US" sz="1200" b="0" i="0" u="none" strike="noStrike" kern="1200" dirty="0">
                <a:solidFill>
                  <a:schemeClr val="tx1"/>
                </a:solidFill>
                <a:effectLst/>
                <a:latin typeface="+mn-lt"/>
                <a:ea typeface="+mn-ea"/>
                <a:cs typeface="+mn-cs"/>
              </a:rPr>
              <a:t>where </a:t>
            </a:r>
            <a:r>
              <a:rPr lang="en-US" sz="1200" b="0" i="0" u="none" strike="noStrike" kern="1200" dirty="0" err="1">
                <a:solidFill>
                  <a:schemeClr val="tx1"/>
                </a:solidFill>
                <a:effectLst/>
                <a:latin typeface="+mn-lt"/>
                <a:ea typeface="+mn-ea"/>
                <a:cs typeface="+mn-cs"/>
              </a:rPr>
              <a:t>a.optum_lab_id</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iv.optum_lab_id</a:t>
            </a:r>
            <a:r>
              <a:rPr lang="en-US" sz="1200" b="0" i="0" u="none" strike="noStrike" kern="1200" dirty="0">
                <a:solidFill>
                  <a:schemeClr val="tx1"/>
                </a:solidFill>
                <a:effectLst/>
                <a:latin typeface="+mn-lt"/>
                <a:ea typeface="+mn-ea"/>
                <a:cs typeface="+mn-cs"/>
              </a:rPr>
              <a:t> and </a:t>
            </a:r>
            <a:r>
              <a:rPr lang="en-US" sz="1200" b="0" i="0" u="none" strike="noStrike" kern="1200" dirty="0" err="1">
                <a:solidFill>
                  <a:schemeClr val="tx1"/>
                </a:solidFill>
                <a:effectLst/>
                <a:latin typeface="+mn-lt"/>
                <a:ea typeface="+mn-ea"/>
                <a:cs typeface="+mn-cs"/>
              </a:rPr>
              <a:t>first_ami_date</a:t>
            </a:r>
            <a:r>
              <a:rPr lang="en-US" sz="1200" b="0" i="0" u="none" strike="noStrike" kern="1200" dirty="0">
                <a:solidFill>
                  <a:schemeClr val="tx1"/>
                </a:solidFill>
                <a:effectLst/>
                <a:latin typeface="+mn-lt"/>
                <a:ea typeface="+mn-ea"/>
                <a:cs typeface="+mn-cs"/>
              </a:rPr>
              <a:t> between min_fill+720 and '2013-01-01'</a:t>
            </a:r>
            <a:r>
              <a:rPr lang="en-US" dirty="0"/>
              <a:t> </a:t>
            </a:r>
            <a:r>
              <a:rPr lang="en-US" sz="1200" b="0" i="0" u="none" strike="noStrike" kern="1200" dirty="0">
                <a:solidFill>
                  <a:schemeClr val="tx1"/>
                </a:solidFill>
                <a:effectLst/>
                <a:latin typeface="+mn-lt"/>
                <a:ea typeface="+mn-ea"/>
                <a:cs typeface="+mn-cs"/>
              </a:rPr>
              <a:t>select * from </a:t>
            </a:r>
            <a:r>
              <a:rPr lang="en-US" sz="1200" b="0" i="0" u="none" strike="noStrike" kern="1200" dirty="0" err="1">
                <a:solidFill>
                  <a:schemeClr val="tx1"/>
                </a:solidFill>
                <a:effectLst/>
                <a:latin typeface="+mn-lt"/>
                <a:ea typeface="+mn-ea"/>
                <a:cs typeface="+mn-cs"/>
              </a:rPr>
              <a:t>foo_ami_with_coa</a:t>
            </a:r>
            <a:r>
              <a:rPr lang="en-US" sz="1200" b="0" i="0" u="none" strike="noStrike" kern="1200" dirty="0">
                <a:solidFill>
                  <a:schemeClr val="tx1"/>
                </a:solidFill>
                <a:effectLst/>
                <a:latin typeface="+mn-lt"/>
                <a:ea typeface="+mn-ea"/>
                <a:cs typeface="+mn-cs"/>
              </a:rPr>
              <a:t> limit 100</a:t>
            </a:r>
            <a:r>
              <a:rPr lang="en-US" dirty="0"/>
              <a:t> </a:t>
            </a:r>
            <a:r>
              <a:rPr lang="en-US" sz="1200" b="0" i="0" u="none" strike="noStrike" kern="1200" dirty="0">
                <a:solidFill>
                  <a:schemeClr val="tx1"/>
                </a:solidFill>
                <a:effectLst/>
                <a:latin typeface="+mn-lt"/>
                <a:ea typeface="+mn-ea"/>
                <a:cs typeface="+mn-cs"/>
              </a:rPr>
              <a:t>drop table </a:t>
            </a:r>
            <a:r>
              <a:rPr lang="en-US" sz="1200" b="0" i="0" u="none" strike="noStrike" kern="1200" dirty="0" err="1">
                <a:solidFill>
                  <a:schemeClr val="tx1"/>
                </a:solidFill>
                <a:effectLst/>
                <a:latin typeface="+mn-lt"/>
                <a:ea typeface="+mn-ea"/>
                <a:cs typeface="+mn-cs"/>
              </a:rPr>
              <a:t>foo_pr_ami</a:t>
            </a:r>
            <a:r>
              <a:rPr lang="en-US" dirty="0"/>
              <a:t> </a:t>
            </a:r>
            <a:r>
              <a:rPr lang="en-US" sz="1200" b="0" i="0" u="none" strike="noStrike" kern="1200" dirty="0">
                <a:solidFill>
                  <a:schemeClr val="tx1"/>
                </a:solidFill>
                <a:effectLst/>
                <a:latin typeface="+mn-lt"/>
                <a:ea typeface="+mn-ea"/>
                <a:cs typeface="+mn-cs"/>
              </a:rPr>
              <a:t>create temp table </a:t>
            </a:r>
            <a:r>
              <a:rPr lang="en-US" sz="1200" b="0" i="0" u="none" strike="noStrike" kern="1200" dirty="0" err="1">
                <a:solidFill>
                  <a:schemeClr val="tx1"/>
                </a:solidFill>
                <a:effectLst/>
                <a:latin typeface="+mn-lt"/>
                <a:ea typeface="+mn-ea"/>
                <a:cs typeface="+mn-cs"/>
              </a:rPr>
              <a:t>foo_pr_ami</a:t>
            </a:r>
            <a:r>
              <a:rPr lang="en-US" sz="1200" b="0" i="0" u="none" strike="noStrike" kern="1200" dirty="0">
                <a:solidFill>
                  <a:schemeClr val="tx1"/>
                </a:solidFill>
                <a:effectLst/>
                <a:latin typeface="+mn-lt"/>
                <a:ea typeface="+mn-ea"/>
                <a:cs typeface="+mn-cs"/>
              </a:rPr>
              <a:t> as</a:t>
            </a:r>
            <a:r>
              <a:rPr lang="en-US" dirty="0"/>
              <a:t> </a:t>
            </a:r>
            <a:r>
              <a:rPr lang="en-US" sz="1200" b="0" i="0" u="none" strike="noStrike" kern="1200" dirty="0">
                <a:solidFill>
                  <a:schemeClr val="tx1"/>
                </a:solidFill>
                <a:effectLst/>
                <a:latin typeface="+mn-lt"/>
                <a:ea typeface="+mn-ea"/>
                <a:cs typeface="+mn-cs"/>
              </a:rPr>
              <a:t>select </a:t>
            </a:r>
            <a:r>
              <a:rPr lang="en-US" sz="1200" b="0" i="0" u="none" strike="noStrike" kern="1200" dirty="0" err="1">
                <a:solidFill>
                  <a:schemeClr val="tx1"/>
                </a:solidFill>
                <a:effectLst/>
                <a:latin typeface="+mn-lt"/>
                <a:ea typeface="+mn-ea"/>
                <a:cs typeface="+mn-cs"/>
              </a:rPr>
              <a:t>iv.optum_lab_id,first_ami_date,min_fill</a:t>
            </a:r>
            <a:r>
              <a:rPr lang="en-US" dirty="0"/>
              <a:t> </a:t>
            </a:r>
            <a:r>
              <a:rPr lang="en-US" sz="1200" b="0" i="0" u="none" strike="noStrike" kern="1200" dirty="0">
                <a:solidFill>
                  <a:schemeClr val="tx1"/>
                </a:solidFill>
                <a:effectLst/>
                <a:latin typeface="+mn-lt"/>
                <a:ea typeface="+mn-ea"/>
                <a:cs typeface="+mn-cs"/>
              </a:rPr>
              <a:t>,sum(case when </a:t>
            </a:r>
            <a:r>
              <a:rPr lang="en-US" sz="1200" b="0" i="0" u="none" strike="noStrike" kern="1200" dirty="0" err="1">
                <a:solidFill>
                  <a:schemeClr val="tx1"/>
                </a:solidFill>
                <a:effectLst/>
                <a:latin typeface="+mn-lt"/>
                <a:ea typeface="+mn-ea"/>
                <a:cs typeface="+mn-cs"/>
              </a:rPr>
              <a:t>fill_date</a:t>
            </a:r>
            <a:r>
              <a:rPr lang="en-US" sz="1200" b="0" i="0" u="none" strike="noStrike" kern="1200" dirty="0">
                <a:solidFill>
                  <a:schemeClr val="tx1"/>
                </a:solidFill>
                <a:effectLst/>
                <a:latin typeface="+mn-lt"/>
                <a:ea typeface="+mn-ea"/>
                <a:cs typeface="+mn-cs"/>
              </a:rPr>
              <a:t> between first_ami_date-720 and first_ami_date-360 then </a:t>
            </a:r>
            <a:r>
              <a:rPr lang="en-US" sz="1200" b="0" i="0" u="none" strike="noStrike" kern="1200" dirty="0" err="1">
                <a:solidFill>
                  <a:schemeClr val="tx1"/>
                </a:solidFill>
                <a:effectLst/>
                <a:latin typeface="+mn-lt"/>
                <a:ea typeface="+mn-ea"/>
                <a:cs typeface="+mn-cs"/>
              </a:rPr>
              <a:t>count_days_supply</a:t>
            </a:r>
            <a:r>
              <a:rPr lang="en-US" sz="1200" b="0" i="0" u="none" strike="noStrike" kern="1200" dirty="0">
                <a:solidFill>
                  <a:schemeClr val="tx1"/>
                </a:solidFill>
                <a:effectLst/>
                <a:latin typeface="+mn-lt"/>
                <a:ea typeface="+mn-ea"/>
                <a:cs typeface="+mn-cs"/>
              </a:rPr>
              <a:t> else 0 end ) m720m360</a:t>
            </a:r>
            <a:r>
              <a:rPr lang="en-US" dirty="0"/>
              <a:t> </a:t>
            </a:r>
            <a:r>
              <a:rPr lang="en-US" sz="1200" b="0" i="0" u="none" strike="noStrike" kern="1200" dirty="0">
                <a:solidFill>
                  <a:schemeClr val="tx1"/>
                </a:solidFill>
                <a:effectLst/>
                <a:latin typeface="+mn-lt"/>
                <a:ea typeface="+mn-ea"/>
                <a:cs typeface="+mn-cs"/>
              </a:rPr>
              <a:t>,sum(case when </a:t>
            </a:r>
            <a:r>
              <a:rPr lang="en-US" sz="1200" b="0" i="0" u="none" strike="noStrike" kern="1200" dirty="0" err="1">
                <a:solidFill>
                  <a:schemeClr val="tx1"/>
                </a:solidFill>
                <a:effectLst/>
                <a:latin typeface="+mn-lt"/>
                <a:ea typeface="+mn-ea"/>
                <a:cs typeface="+mn-cs"/>
              </a:rPr>
              <a:t>fill_date</a:t>
            </a:r>
            <a:r>
              <a:rPr lang="en-US" sz="1200" b="0" i="0" u="none" strike="noStrike" kern="1200" dirty="0">
                <a:solidFill>
                  <a:schemeClr val="tx1"/>
                </a:solidFill>
                <a:effectLst/>
                <a:latin typeface="+mn-lt"/>
                <a:ea typeface="+mn-ea"/>
                <a:cs typeface="+mn-cs"/>
              </a:rPr>
              <a:t> between first_ami_date-359 and first_ami_date-0 then </a:t>
            </a:r>
            <a:r>
              <a:rPr lang="en-US" sz="1200" b="0" i="0" u="none" strike="noStrike" kern="1200" dirty="0" err="1">
                <a:solidFill>
                  <a:schemeClr val="tx1"/>
                </a:solidFill>
                <a:effectLst/>
                <a:latin typeface="+mn-lt"/>
                <a:ea typeface="+mn-ea"/>
                <a:cs typeface="+mn-cs"/>
              </a:rPr>
              <a:t>count_days_supply</a:t>
            </a:r>
            <a:r>
              <a:rPr lang="en-US" sz="1200" b="0" i="0" u="none" strike="noStrike" kern="1200" dirty="0">
                <a:solidFill>
                  <a:schemeClr val="tx1"/>
                </a:solidFill>
                <a:effectLst/>
                <a:latin typeface="+mn-lt"/>
                <a:ea typeface="+mn-ea"/>
                <a:cs typeface="+mn-cs"/>
              </a:rPr>
              <a:t> else 0 end ) m360p0</a:t>
            </a:r>
            <a:r>
              <a:rPr lang="en-US" dirty="0"/>
              <a:t> </a:t>
            </a:r>
            <a:r>
              <a:rPr lang="en-US" sz="1200" b="0" i="0" u="none" strike="noStrike" kern="1200" dirty="0">
                <a:solidFill>
                  <a:schemeClr val="tx1"/>
                </a:solidFill>
                <a:effectLst/>
                <a:latin typeface="+mn-lt"/>
                <a:ea typeface="+mn-ea"/>
                <a:cs typeface="+mn-cs"/>
              </a:rPr>
              <a:t>,sum(case when </a:t>
            </a:r>
            <a:r>
              <a:rPr lang="en-US" sz="1200" b="0" i="0" u="none" strike="noStrike" kern="1200" dirty="0" err="1">
                <a:solidFill>
                  <a:schemeClr val="tx1"/>
                </a:solidFill>
                <a:effectLst/>
                <a:latin typeface="+mn-lt"/>
                <a:ea typeface="+mn-ea"/>
                <a:cs typeface="+mn-cs"/>
              </a:rPr>
              <a:t>fill_date</a:t>
            </a:r>
            <a:r>
              <a:rPr lang="en-US" sz="1200" b="0" i="0" u="none" strike="noStrike" kern="1200" dirty="0">
                <a:solidFill>
                  <a:schemeClr val="tx1"/>
                </a:solidFill>
                <a:effectLst/>
                <a:latin typeface="+mn-lt"/>
                <a:ea typeface="+mn-ea"/>
                <a:cs typeface="+mn-cs"/>
              </a:rPr>
              <a:t> between first_ami_date+0 and first_ami_date+360 then </a:t>
            </a:r>
            <a:r>
              <a:rPr lang="en-US" sz="1200" b="0" i="0" u="none" strike="noStrike" kern="1200" dirty="0" err="1">
                <a:solidFill>
                  <a:schemeClr val="tx1"/>
                </a:solidFill>
                <a:effectLst/>
                <a:latin typeface="+mn-lt"/>
                <a:ea typeface="+mn-ea"/>
                <a:cs typeface="+mn-cs"/>
              </a:rPr>
              <a:t>count_days_supply</a:t>
            </a:r>
            <a:r>
              <a:rPr lang="en-US" sz="1200" b="0" i="0" u="none" strike="noStrike" kern="1200" dirty="0">
                <a:solidFill>
                  <a:schemeClr val="tx1"/>
                </a:solidFill>
                <a:effectLst/>
                <a:latin typeface="+mn-lt"/>
                <a:ea typeface="+mn-ea"/>
                <a:cs typeface="+mn-cs"/>
              </a:rPr>
              <a:t> else 0 end ) p0p360</a:t>
            </a:r>
            <a:r>
              <a:rPr lang="en-US" dirty="0"/>
              <a:t> </a:t>
            </a:r>
            <a:r>
              <a:rPr lang="en-US" sz="1200" b="0" i="0" u="none" strike="noStrike" kern="1200" dirty="0">
                <a:solidFill>
                  <a:schemeClr val="tx1"/>
                </a:solidFill>
                <a:effectLst/>
                <a:latin typeface="+mn-lt"/>
                <a:ea typeface="+mn-ea"/>
                <a:cs typeface="+mn-cs"/>
              </a:rPr>
              <a:t>,sum(case when </a:t>
            </a:r>
            <a:r>
              <a:rPr lang="en-US" sz="1200" b="0" i="0" u="none" strike="noStrike" kern="1200" dirty="0" err="1">
                <a:solidFill>
                  <a:schemeClr val="tx1"/>
                </a:solidFill>
                <a:effectLst/>
                <a:latin typeface="+mn-lt"/>
                <a:ea typeface="+mn-ea"/>
                <a:cs typeface="+mn-cs"/>
              </a:rPr>
              <a:t>fill_date</a:t>
            </a:r>
            <a:r>
              <a:rPr lang="en-US" sz="1200" b="0" i="0" u="none" strike="noStrike" kern="1200" dirty="0">
                <a:solidFill>
                  <a:schemeClr val="tx1"/>
                </a:solidFill>
                <a:effectLst/>
                <a:latin typeface="+mn-lt"/>
                <a:ea typeface="+mn-ea"/>
                <a:cs typeface="+mn-cs"/>
              </a:rPr>
              <a:t> between first_ami_date+361 and first_ami_date+720 then </a:t>
            </a:r>
            <a:r>
              <a:rPr lang="en-US" sz="1200" b="0" i="0" u="none" strike="noStrike" kern="1200" dirty="0" err="1">
                <a:solidFill>
                  <a:schemeClr val="tx1"/>
                </a:solidFill>
                <a:effectLst/>
                <a:latin typeface="+mn-lt"/>
                <a:ea typeface="+mn-ea"/>
                <a:cs typeface="+mn-cs"/>
              </a:rPr>
              <a:t>count_days_supply</a:t>
            </a:r>
            <a:r>
              <a:rPr lang="en-US" sz="1200" b="0" i="0" u="none" strike="noStrike" kern="1200" dirty="0">
                <a:solidFill>
                  <a:schemeClr val="tx1"/>
                </a:solidFill>
                <a:effectLst/>
                <a:latin typeface="+mn-lt"/>
                <a:ea typeface="+mn-ea"/>
                <a:cs typeface="+mn-cs"/>
              </a:rPr>
              <a:t> else 0 end ) p360p720</a:t>
            </a:r>
            <a:r>
              <a:rPr lang="en-US" dirty="0"/>
              <a:t> </a:t>
            </a:r>
            <a:r>
              <a:rPr lang="en-US" sz="1200" b="0" i="0" u="none" strike="noStrike" kern="1200" dirty="0">
                <a:solidFill>
                  <a:schemeClr val="tx1"/>
                </a:solidFill>
                <a:effectLst/>
                <a:latin typeface="+mn-lt"/>
                <a:ea typeface="+mn-ea"/>
                <a:cs typeface="+mn-cs"/>
              </a:rPr>
              <a:t> from</a:t>
            </a:r>
            <a:r>
              <a:rPr lang="en-US" dirty="0"/>
              <a:t> </a:t>
            </a:r>
            <a:r>
              <a:rPr lang="en-US" sz="1200" b="0" i="0" u="none" strike="noStrike" kern="1200" dirty="0" err="1">
                <a:solidFill>
                  <a:schemeClr val="tx1"/>
                </a:solidFill>
                <a:effectLst/>
                <a:latin typeface="+mn-lt"/>
                <a:ea typeface="+mn-ea"/>
                <a:cs typeface="+mn-cs"/>
              </a:rPr>
              <a:t>foo_ami_with_coa</a:t>
            </a:r>
            <a:r>
              <a:rPr lang="en-US" sz="1200" b="0" i="0" u="none" strike="noStrike" kern="1200" dirty="0">
                <a:solidFill>
                  <a:schemeClr val="tx1"/>
                </a:solidFill>
                <a:effectLst/>
                <a:latin typeface="+mn-lt"/>
                <a:ea typeface="+mn-ea"/>
                <a:cs typeface="+mn-cs"/>
              </a:rPr>
              <a:t> iv</a:t>
            </a:r>
            <a:r>
              <a:rPr lang="en-US" dirty="0"/>
              <a:t> </a:t>
            </a:r>
            <a:r>
              <a:rPr lang="en-US" sz="1200" b="0" i="0" u="none" strike="noStrike" kern="1200" dirty="0">
                <a:solidFill>
                  <a:schemeClr val="tx1"/>
                </a:solidFill>
                <a:effectLst/>
                <a:latin typeface="+mn-lt"/>
                <a:ea typeface="+mn-ea"/>
                <a:cs typeface="+mn-cs"/>
              </a:rPr>
              <a:t>,</a:t>
            </a:r>
            <a:r>
              <a:rPr lang="en-US" dirty="0"/>
              <a:t> </a:t>
            </a:r>
            <a:r>
              <a:rPr lang="en-US" sz="1200" b="0" i="0" u="none" strike="noStrike" kern="1200" dirty="0">
                <a:solidFill>
                  <a:schemeClr val="tx1"/>
                </a:solidFill>
                <a:effectLst/>
                <a:latin typeface="+mn-lt"/>
                <a:ea typeface="+mn-ea"/>
                <a:cs typeface="+mn-cs"/>
              </a:rPr>
              <a:t>(</a:t>
            </a:r>
            <a:r>
              <a:rPr lang="en-US" dirty="0"/>
              <a:t> </a:t>
            </a:r>
            <a:r>
              <a:rPr lang="en-US" sz="1200" b="0" i="0" u="none" strike="noStrike" kern="1200" dirty="0">
                <a:solidFill>
                  <a:schemeClr val="tx1"/>
                </a:solidFill>
                <a:effectLst/>
                <a:latin typeface="+mn-lt"/>
                <a:ea typeface="+mn-ea"/>
                <a:cs typeface="+mn-cs"/>
              </a:rPr>
              <a:t>SELECT </a:t>
            </a:r>
            <a:r>
              <a:rPr lang="en-US" sz="1200" b="0" i="0" u="none" strike="noStrike" kern="1200" dirty="0" err="1">
                <a:solidFill>
                  <a:schemeClr val="tx1"/>
                </a:solidFill>
                <a:effectLst/>
                <a:latin typeface="+mn-lt"/>
                <a:ea typeface="+mn-ea"/>
                <a:cs typeface="+mn-cs"/>
              </a:rPr>
              <a:t>optum_lab_id,fill_date,count_days_supply</a:t>
            </a:r>
            <a:r>
              <a:rPr lang="en-US" dirty="0"/>
              <a:t> </a:t>
            </a:r>
            <a:r>
              <a:rPr lang="en-US" sz="1200" b="0" i="0" u="none" strike="noStrike" kern="1200" dirty="0">
                <a:solidFill>
                  <a:schemeClr val="tx1"/>
                </a:solidFill>
                <a:effectLst/>
                <a:latin typeface="+mn-lt"/>
                <a:ea typeface="+mn-ea"/>
                <a:cs typeface="+mn-cs"/>
              </a:rPr>
              <a:t>from</a:t>
            </a:r>
            <a:r>
              <a:rPr lang="en-US" dirty="0"/>
              <a:t> </a:t>
            </a:r>
            <a:r>
              <a:rPr lang="en-US" sz="1200" b="0" i="0" u="none" strike="noStrike" kern="1200" dirty="0" err="1">
                <a:solidFill>
                  <a:schemeClr val="tx1"/>
                </a:solidFill>
                <a:effectLst/>
                <a:latin typeface="+mn-lt"/>
                <a:ea typeface="+mn-ea"/>
                <a:cs typeface="+mn-cs"/>
              </a:rPr>
              <a:t>restrictedstateview</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pharmacy_claim</a:t>
            </a:r>
            <a:r>
              <a:rPr lang="en-US" sz="1200" b="0" i="0" u="none" strike="noStrike" kern="1200" dirty="0">
                <a:solidFill>
                  <a:schemeClr val="tx1"/>
                </a:solidFill>
                <a:effectLst/>
                <a:latin typeface="+mn-lt"/>
                <a:ea typeface="+mn-ea"/>
                <a:cs typeface="+mn-cs"/>
              </a:rPr>
              <a:t> a</a:t>
            </a:r>
            <a:r>
              <a:rPr lang="en-US" dirty="0"/>
              <a:t> </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restrictedstateview</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ndc</a:t>
            </a:r>
            <a:r>
              <a:rPr lang="en-US" sz="1200" b="0" i="0" u="none" strike="noStrike" kern="1200" dirty="0">
                <a:solidFill>
                  <a:schemeClr val="tx1"/>
                </a:solidFill>
                <a:effectLst/>
                <a:latin typeface="+mn-lt"/>
                <a:ea typeface="+mn-ea"/>
                <a:cs typeface="+mn-cs"/>
              </a:rPr>
              <a:t> b</a:t>
            </a:r>
            <a:r>
              <a:rPr lang="en-US" dirty="0"/>
              <a:t> </a:t>
            </a:r>
            <a:r>
              <a:rPr lang="en-US" sz="1200" b="0" i="0" u="none" strike="noStrike" kern="1200" dirty="0">
                <a:solidFill>
                  <a:schemeClr val="tx1"/>
                </a:solidFill>
                <a:effectLst/>
                <a:latin typeface="+mn-lt"/>
                <a:ea typeface="+mn-ea"/>
                <a:cs typeface="+mn-cs"/>
              </a:rPr>
              <a:t>where </a:t>
            </a:r>
            <a:r>
              <a:rPr lang="en-US" sz="1200" b="0" i="0" u="none" strike="noStrike" kern="1200" dirty="0" err="1">
                <a:solidFill>
                  <a:schemeClr val="tx1"/>
                </a:solidFill>
                <a:effectLst/>
                <a:latin typeface="+mn-lt"/>
                <a:ea typeface="+mn-ea"/>
                <a:cs typeface="+mn-cs"/>
              </a:rPr>
              <a:t>a.ndc_key</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b.ndc_key</a:t>
            </a:r>
            <a:r>
              <a:rPr lang="en-US" sz="1200" b="0" i="0" u="none" strike="noStrike" kern="1200" dirty="0">
                <a:solidFill>
                  <a:schemeClr val="tx1"/>
                </a:solidFill>
                <a:effectLst/>
                <a:latin typeface="+mn-lt"/>
                <a:ea typeface="+mn-ea"/>
                <a:cs typeface="+mn-cs"/>
              </a:rPr>
              <a:t> </a:t>
            </a:r>
            <a:r>
              <a:rPr lang="en-US" dirty="0"/>
              <a:t> </a:t>
            </a:r>
            <a:r>
              <a:rPr lang="en-US" sz="1200" b="0" i="0" u="none" strike="noStrike" kern="1200" dirty="0">
                <a:solidFill>
                  <a:schemeClr val="tx1"/>
                </a:solidFill>
                <a:effectLst/>
                <a:latin typeface="+mn-lt"/>
                <a:ea typeface="+mn-ea"/>
                <a:cs typeface="+mn-cs"/>
              </a:rPr>
              <a:t>and  </a:t>
            </a:r>
            <a:r>
              <a:rPr lang="en-US" sz="1200" b="0" i="0" u="none" strike="noStrike" kern="1200" dirty="0" err="1">
                <a:solidFill>
                  <a:schemeClr val="tx1"/>
                </a:solidFill>
                <a:effectLst/>
                <a:latin typeface="+mn-lt"/>
                <a:ea typeface="+mn-ea"/>
                <a:cs typeface="+mn-cs"/>
              </a:rPr>
              <a:t>generic_name</a:t>
            </a:r>
            <a:r>
              <a:rPr lang="en-US" sz="1200" b="0" i="0" u="none" strike="noStrike" kern="1200" dirty="0">
                <a:solidFill>
                  <a:schemeClr val="tx1"/>
                </a:solidFill>
                <a:effectLst/>
                <a:latin typeface="+mn-lt"/>
                <a:ea typeface="+mn-ea"/>
                <a:cs typeface="+mn-cs"/>
              </a:rPr>
              <a:t> like '%STATIN%' </a:t>
            </a:r>
            <a:r>
              <a:rPr lang="en-US" dirty="0"/>
              <a:t> </a:t>
            </a:r>
            <a:r>
              <a:rPr lang="en-US" sz="1200" b="0" i="0" u="none" strike="noStrike" kern="1200" dirty="0">
                <a:solidFill>
                  <a:schemeClr val="tx1"/>
                </a:solidFill>
                <a:effectLst/>
                <a:latin typeface="+mn-lt"/>
                <a:ea typeface="+mn-ea"/>
                <a:cs typeface="+mn-cs"/>
              </a:rPr>
              <a:t>and </a:t>
            </a:r>
            <a:r>
              <a:rPr lang="en-US" sz="1200" b="0" i="0" u="none" strike="noStrike" kern="1200" dirty="0" err="1">
                <a:solidFill>
                  <a:schemeClr val="tx1"/>
                </a:solidFill>
                <a:effectLst/>
                <a:latin typeface="+mn-lt"/>
                <a:ea typeface="+mn-ea"/>
                <a:cs typeface="+mn-cs"/>
              </a:rPr>
              <a:t>generic_name</a:t>
            </a:r>
            <a:r>
              <a:rPr lang="en-US" sz="1200" b="0" i="0" u="none" strike="noStrike" kern="1200" dirty="0">
                <a:solidFill>
                  <a:schemeClr val="tx1"/>
                </a:solidFill>
                <a:effectLst/>
                <a:latin typeface="+mn-lt"/>
                <a:ea typeface="+mn-ea"/>
                <a:cs typeface="+mn-cs"/>
              </a:rPr>
              <a:t> not like '%PENTOSTATIN%'</a:t>
            </a:r>
            <a:r>
              <a:rPr lang="en-US" dirty="0"/>
              <a:t> </a:t>
            </a:r>
            <a:r>
              <a:rPr lang="en-US" sz="1200" b="0" i="0" u="none" strike="noStrike" kern="1200" dirty="0">
                <a:solidFill>
                  <a:schemeClr val="tx1"/>
                </a:solidFill>
                <a:effectLst/>
                <a:latin typeface="+mn-lt"/>
                <a:ea typeface="+mn-ea"/>
                <a:cs typeface="+mn-cs"/>
              </a:rPr>
              <a:t>and </a:t>
            </a:r>
            <a:r>
              <a:rPr lang="en-US" sz="1200" b="0" i="0" u="none" strike="noStrike" kern="1200" dirty="0" err="1">
                <a:solidFill>
                  <a:schemeClr val="tx1"/>
                </a:solidFill>
                <a:effectLst/>
                <a:latin typeface="+mn-lt"/>
                <a:ea typeface="+mn-ea"/>
                <a:cs typeface="+mn-cs"/>
              </a:rPr>
              <a:t>generic_name</a:t>
            </a:r>
            <a:r>
              <a:rPr lang="en-US" sz="1200" b="0" i="0" u="none" strike="noStrike" kern="1200" dirty="0">
                <a:solidFill>
                  <a:schemeClr val="tx1"/>
                </a:solidFill>
                <a:effectLst/>
                <a:latin typeface="+mn-lt"/>
                <a:ea typeface="+mn-ea"/>
                <a:cs typeface="+mn-cs"/>
              </a:rPr>
              <a:t> not like '%NYSTATIN%' --AHFS_THERAPEUTIC_CLASS_DESC ='HMG-COA REDUCTASE INHIBITORS'</a:t>
            </a:r>
            <a:r>
              <a:rPr lang="en-US" dirty="0"/>
              <a:t> </a:t>
            </a:r>
            <a:r>
              <a:rPr lang="en-US" sz="1200" b="0" i="0" u="none" strike="noStrike" kern="1200" dirty="0">
                <a:solidFill>
                  <a:schemeClr val="tx1"/>
                </a:solidFill>
                <a:effectLst/>
                <a:latin typeface="+mn-lt"/>
                <a:ea typeface="+mn-ea"/>
                <a:cs typeface="+mn-cs"/>
              </a:rPr>
              <a:t>UNION </a:t>
            </a:r>
            <a:r>
              <a:rPr lang="en-US" dirty="0"/>
              <a:t> </a:t>
            </a:r>
            <a:r>
              <a:rPr lang="en-US" sz="1200" b="0" i="0" u="none" strike="noStrike" kern="1200" dirty="0">
                <a:solidFill>
                  <a:schemeClr val="tx1"/>
                </a:solidFill>
                <a:effectLst/>
                <a:latin typeface="+mn-lt"/>
                <a:ea typeface="+mn-ea"/>
                <a:cs typeface="+mn-cs"/>
              </a:rPr>
              <a:t>SELECT </a:t>
            </a:r>
            <a:r>
              <a:rPr lang="en-US" sz="1200" b="0" i="0" u="none" strike="noStrike" kern="1200" dirty="0" err="1">
                <a:solidFill>
                  <a:schemeClr val="tx1"/>
                </a:solidFill>
                <a:effectLst/>
                <a:latin typeface="+mn-lt"/>
                <a:ea typeface="+mn-ea"/>
                <a:cs typeface="+mn-cs"/>
              </a:rPr>
              <a:t>optum_lab_id,fill_date,count_days_supply</a:t>
            </a:r>
            <a:r>
              <a:rPr lang="en-US" dirty="0"/>
              <a:t> </a:t>
            </a:r>
            <a:r>
              <a:rPr lang="en-US" sz="1200" b="0" i="0" u="none" strike="noStrike" kern="1200" dirty="0">
                <a:solidFill>
                  <a:schemeClr val="tx1"/>
                </a:solidFill>
                <a:effectLst/>
                <a:latin typeface="+mn-lt"/>
                <a:ea typeface="+mn-ea"/>
                <a:cs typeface="+mn-cs"/>
              </a:rPr>
              <a:t>from</a:t>
            </a:r>
            <a:r>
              <a:rPr lang="en-US" dirty="0"/>
              <a:t> </a:t>
            </a:r>
            <a:r>
              <a:rPr lang="en-US" sz="1200" b="0" i="0" u="none" strike="noStrike" kern="1200" dirty="0" err="1">
                <a:solidFill>
                  <a:schemeClr val="tx1"/>
                </a:solidFill>
                <a:effectLst/>
                <a:latin typeface="+mn-lt"/>
                <a:ea typeface="+mn-ea"/>
                <a:cs typeface="+mn-cs"/>
              </a:rPr>
              <a:t>restrictedstateview</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pharmacy_claim_PARTD</a:t>
            </a:r>
            <a:r>
              <a:rPr lang="en-US" sz="1200" b="0" i="0" u="none" strike="noStrike" kern="1200" dirty="0">
                <a:solidFill>
                  <a:schemeClr val="tx1"/>
                </a:solidFill>
                <a:effectLst/>
                <a:latin typeface="+mn-lt"/>
                <a:ea typeface="+mn-ea"/>
                <a:cs typeface="+mn-cs"/>
              </a:rPr>
              <a:t> a</a:t>
            </a:r>
            <a:r>
              <a:rPr lang="en-US" dirty="0"/>
              <a:t> </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restrictedstateview</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ndc</a:t>
            </a:r>
            <a:r>
              <a:rPr lang="en-US" sz="1200" b="0" i="0" u="none" strike="noStrike" kern="1200" dirty="0">
                <a:solidFill>
                  <a:schemeClr val="tx1"/>
                </a:solidFill>
                <a:effectLst/>
                <a:latin typeface="+mn-lt"/>
                <a:ea typeface="+mn-ea"/>
                <a:cs typeface="+mn-cs"/>
              </a:rPr>
              <a:t> b</a:t>
            </a:r>
            <a:r>
              <a:rPr lang="en-US" dirty="0"/>
              <a:t> </a:t>
            </a:r>
            <a:r>
              <a:rPr lang="en-US" sz="1200" b="0" i="0" u="none" strike="noStrike" kern="1200" dirty="0">
                <a:solidFill>
                  <a:schemeClr val="tx1"/>
                </a:solidFill>
                <a:effectLst/>
                <a:latin typeface="+mn-lt"/>
                <a:ea typeface="+mn-ea"/>
                <a:cs typeface="+mn-cs"/>
              </a:rPr>
              <a:t>where </a:t>
            </a:r>
            <a:r>
              <a:rPr lang="en-US" sz="1200" b="0" i="0" u="none" strike="noStrike" kern="1200" dirty="0" err="1">
                <a:solidFill>
                  <a:schemeClr val="tx1"/>
                </a:solidFill>
                <a:effectLst/>
                <a:latin typeface="+mn-lt"/>
                <a:ea typeface="+mn-ea"/>
                <a:cs typeface="+mn-cs"/>
              </a:rPr>
              <a:t>a.ndc_key</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b.ndc_key</a:t>
            </a:r>
            <a:r>
              <a:rPr lang="en-US" sz="1200" b="0" i="0" u="none" strike="noStrike" kern="1200" dirty="0">
                <a:solidFill>
                  <a:schemeClr val="tx1"/>
                </a:solidFill>
                <a:effectLst/>
                <a:latin typeface="+mn-lt"/>
                <a:ea typeface="+mn-ea"/>
                <a:cs typeface="+mn-cs"/>
              </a:rPr>
              <a:t> </a:t>
            </a:r>
            <a:r>
              <a:rPr lang="en-US" dirty="0"/>
              <a:t> </a:t>
            </a:r>
            <a:r>
              <a:rPr lang="en-US" sz="1200" b="0" i="0" u="none" strike="noStrike" kern="1200" dirty="0">
                <a:solidFill>
                  <a:schemeClr val="tx1"/>
                </a:solidFill>
                <a:effectLst/>
                <a:latin typeface="+mn-lt"/>
                <a:ea typeface="+mn-ea"/>
                <a:cs typeface="+mn-cs"/>
              </a:rPr>
              <a:t>and  </a:t>
            </a:r>
            <a:r>
              <a:rPr lang="en-US" sz="1200" b="0" i="0" u="none" strike="noStrike" kern="1200" dirty="0" err="1">
                <a:solidFill>
                  <a:schemeClr val="tx1"/>
                </a:solidFill>
                <a:effectLst/>
                <a:latin typeface="+mn-lt"/>
                <a:ea typeface="+mn-ea"/>
                <a:cs typeface="+mn-cs"/>
              </a:rPr>
              <a:t>generic_name</a:t>
            </a:r>
            <a:r>
              <a:rPr lang="en-US" sz="1200" b="0" i="0" u="none" strike="noStrike" kern="1200" dirty="0">
                <a:solidFill>
                  <a:schemeClr val="tx1"/>
                </a:solidFill>
                <a:effectLst/>
                <a:latin typeface="+mn-lt"/>
                <a:ea typeface="+mn-ea"/>
                <a:cs typeface="+mn-cs"/>
              </a:rPr>
              <a:t> like '%STATIN%' </a:t>
            </a:r>
            <a:r>
              <a:rPr lang="en-US" dirty="0"/>
              <a:t> </a:t>
            </a:r>
            <a:r>
              <a:rPr lang="en-US" sz="1200" b="0" i="0" u="none" strike="noStrike" kern="1200" dirty="0">
                <a:solidFill>
                  <a:schemeClr val="tx1"/>
                </a:solidFill>
                <a:effectLst/>
                <a:latin typeface="+mn-lt"/>
                <a:ea typeface="+mn-ea"/>
                <a:cs typeface="+mn-cs"/>
              </a:rPr>
              <a:t>and </a:t>
            </a:r>
            <a:r>
              <a:rPr lang="en-US" sz="1200" b="0" i="0" u="none" strike="noStrike" kern="1200" dirty="0" err="1">
                <a:solidFill>
                  <a:schemeClr val="tx1"/>
                </a:solidFill>
                <a:effectLst/>
                <a:latin typeface="+mn-lt"/>
                <a:ea typeface="+mn-ea"/>
                <a:cs typeface="+mn-cs"/>
              </a:rPr>
              <a:t>generic_name</a:t>
            </a:r>
            <a:r>
              <a:rPr lang="en-US" sz="1200" b="0" i="0" u="none" strike="noStrike" kern="1200" dirty="0">
                <a:solidFill>
                  <a:schemeClr val="tx1"/>
                </a:solidFill>
                <a:effectLst/>
                <a:latin typeface="+mn-lt"/>
                <a:ea typeface="+mn-ea"/>
                <a:cs typeface="+mn-cs"/>
              </a:rPr>
              <a:t> not like '%PENTOSTATIN%'</a:t>
            </a:r>
            <a:r>
              <a:rPr lang="en-US" dirty="0"/>
              <a:t> </a:t>
            </a:r>
            <a:r>
              <a:rPr lang="en-US" sz="1200" b="0" i="0" u="none" strike="noStrike" kern="1200" dirty="0">
                <a:solidFill>
                  <a:schemeClr val="tx1"/>
                </a:solidFill>
                <a:effectLst/>
                <a:latin typeface="+mn-lt"/>
                <a:ea typeface="+mn-ea"/>
                <a:cs typeface="+mn-cs"/>
              </a:rPr>
              <a:t>and </a:t>
            </a:r>
            <a:r>
              <a:rPr lang="en-US" sz="1200" b="0" i="0" u="none" strike="noStrike" kern="1200" dirty="0" err="1">
                <a:solidFill>
                  <a:schemeClr val="tx1"/>
                </a:solidFill>
                <a:effectLst/>
                <a:latin typeface="+mn-lt"/>
                <a:ea typeface="+mn-ea"/>
                <a:cs typeface="+mn-cs"/>
              </a:rPr>
              <a:t>generic_name</a:t>
            </a:r>
            <a:r>
              <a:rPr lang="en-US" sz="1200" b="0" i="0" u="none" strike="noStrike" kern="1200" dirty="0">
                <a:solidFill>
                  <a:schemeClr val="tx1"/>
                </a:solidFill>
                <a:effectLst/>
                <a:latin typeface="+mn-lt"/>
                <a:ea typeface="+mn-ea"/>
                <a:cs typeface="+mn-cs"/>
              </a:rPr>
              <a:t> not like '%NYSTATIN%' --AHFS_THERAPEUTIC_CLASS_DESC ='HMG-COA REDUCTASE INHIBITORS'</a:t>
            </a:r>
            <a:r>
              <a:rPr lang="en-US" dirty="0"/>
              <a:t> </a:t>
            </a:r>
            <a:r>
              <a:rPr lang="en-US" sz="1200" b="0" i="0" u="none" strike="noStrike" kern="1200" dirty="0">
                <a:solidFill>
                  <a:schemeClr val="tx1"/>
                </a:solidFill>
                <a:effectLst/>
                <a:latin typeface="+mn-lt"/>
                <a:ea typeface="+mn-ea"/>
                <a:cs typeface="+mn-cs"/>
              </a:rPr>
              <a:t>) A</a:t>
            </a:r>
            <a:r>
              <a:rPr lang="en-US" dirty="0"/>
              <a:t> </a:t>
            </a:r>
            <a:r>
              <a:rPr lang="en-US" sz="1200" b="0" i="0" u="none" strike="noStrike" kern="1200" dirty="0">
                <a:solidFill>
                  <a:schemeClr val="tx1"/>
                </a:solidFill>
                <a:effectLst/>
                <a:latin typeface="+mn-lt"/>
                <a:ea typeface="+mn-ea"/>
                <a:cs typeface="+mn-cs"/>
              </a:rPr>
              <a:t>where </a:t>
            </a:r>
            <a:r>
              <a:rPr lang="en-US" sz="1200" b="0" i="0" u="none" strike="noStrike" kern="1200" dirty="0" err="1">
                <a:solidFill>
                  <a:schemeClr val="tx1"/>
                </a:solidFill>
                <a:effectLst/>
                <a:latin typeface="+mn-lt"/>
                <a:ea typeface="+mn-ea"/>
                <a:cs typeface="+mn-cs"/>
              </a:rPr>
              <a:t>a.optum_lab_id</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iv.optum_lab_id</a:t>
            </a:r>
            <a:r>
              <a:rPr lang="en-US" dirty="0"/>
              <a:t> </a:t>
            </a:r>
            <a:r>
              <a:rPr lang="en-US" sz="1200" b="0" i="0" u="none" strike="noStrike" kern="1200" dirty="0">
                <a:solidFill>
                  <a:schemeClr val="tx1"/>
                </a:solidFill>
                <a:effectLst/>
                <a:latin typeface="+mn-lt"/>
                <a:ea typeface="+mn-ea"/>
                <a:cs typeface="+mn-cs"/>
              </a:rPr>
              <a:t>group by </a:t>
            </a:r>
            <a:r>
              <a:rPr lang="en-US" sz="1200" b="0" i="0" u="none" strike="noStrike" kern="1200" dirty="0" err="1">
                <a:solidFill>
                  <a:schemeClr val="tx1"/>
                </a:solidFill>
                <a:effectLst/>
                <a:latin typeface="+mn-lt"/>
                <a:ea typeface="+mn-ea"/>
                <a:cs typeface="+mn-cs"/>
              </a:rPr>
              <a:t>iv.optum_lab_id,first_ami_date,min_fill</a:t>
            </a:r>
            <a:r>
              <a:rPr lang="en-US" dirty="0"/>
              <a:t> </a:t>
            </a:r>
            <a:r>
              <a:rPr lang="en-US" sz="1200" b="0" i="0" u="none" strike="noStrike" kern="1200" dirty="0">
                <a:solidFill>
                  <a:schemeClr val="tx1"/>
                </a:solidFill>
                <a:effectLst/>
                <a:latin typeface="+mn-lt"/>
                <a:ea typeface="+mn-ea"/>
                <a:cs typeface="+mn-cs"/>
              </a:rPr>
              <a:t>GO</a:t>
            </a:r>
            <a:r>
              <a:rPr lang="en-US" dirty="0"/>
              <a:t> </a:t>
            </a:r>
            <a:r>
              <a:rPr lang="en-US" sz="1200" b="0" i="0" u="none" strike="noStrike" kern="1200" dirty="0">
                <a:solidFill>
                  <a:schemeClr val="tx1"/>
                </a:solidFill>
                <a:effectLst/>
                <a:latin typeface="+mn-lt"/>
                <a:ea typeface="+mn-ea"/>
                <a:cs typeface="+mn-cs"/>
              </a:rPr>
              <a:t>select * from </a:t>
            </a:r>
            <a:r>
              <a:rPr lang="en-US" sz="1200" b="0" i="0" u="none" strike="noStrike" kern="1200" dirty="0" err="1">
                <a:solidFill>
                  <a:schemeClr val="tx1"/>
                </a:solidFill>
                <a:effectLst/>
                <a:latin typeface="+mn-lt"/>
                <a:ea typeface="+mn-ea"/>
                <a:cs typeface="+mn-cs"/>
              </a:rPr>
              <a:t>foo_pr_ami</a:t>
            </a:r>
            <a:r>
              <a:rPr lang="en-US" dirty="0"/>
              <a:t> </a:t>
            </a:r>
            <a:r>
              <a:rPr lang="en-US" sz="1200" b="0" i="0" u="none" strike="noStrike" kern="1200" dirty="0">
                <a:solidFill>
                  <a:schemeClr val="tx1"/>
                </a:solidFill>
                <a:effectLst/>
                <a:latin typeface="+mn-lt"/>
                <a:ea typeface="+mn-ea"/>
                <a:cs typeface="+mn-cs"/>
              </a:rPr>
              <a:t>select m720m360,m360p0,p0p360,p360p720,count(0) c</a:t>
            </a:r>
            <a:r>
              <a:rPr lang="en-US" dirty="0"/>
              <a:t> </a:t>
            </a:r>
            <a:r>
              <a:rPr lang="en-US" sz="1200" b="0" i="0" u="none" strike="noStrike" kern="1200" dirty="0">
                <a:solidFill>
                  <a:schemeClr val="tx1"/>
                </a:solidFill>
                <a:effectLst/>
                <a:latin typeface="+mn-lt"/>
                <a:ea typeface="+mn-ea"/>
                <a:cs typeface="+mn-cs"/>
              </a:rPr>
              <a:t>from</a:t>
            </a:r>
            <a:r>
              <a:rPr lang="en-US" dirty="0"/>
              <a:t> </a:t>
            </a:r>
            <a:r>
              <a:rPr lang="en-US" sz="1200" b="0" i="0" u="none" strike="noStrike" kern="1200" dirty="0">
                <a:solidFill>
                  <a:schemeClr val="tx1"/>
                </a:solidFill>
                <a:effectLst/>
                <a:latin typeface="+mn-lt"/>
                <a:ea typeface="+mn-ea"/>
                <a:cs typeface="+mn-cs"/>
              </a:rPr>
              <a:t>(</a:t>
            </a:r>
            <a:r>
              <a:rPr lang="en-US" dirty="0"/>
              <a:t> </a:t>
            </a:r>
            <a:r>
              <a:rPr lang="en-US" sz="1200" b="0" i="0" u="none" strike="noStrike" kern="1200" dirty="0">
                <a:solidFill>
                  <a:schemeClr val="tx1"/>
                </a:solidFill>
                <a:effectLst/>
                <a:latin typeface="+mn-lt"/>
                <a:ea typeface="+mn-ea"/>
                <a:cs typeface="+mn-cs"/>
              </a:rPr>
              <a:t>select </a:t>
            </a:r>
            <a:r>
              <a:rPr lang="en-US" sz="1200" b="0" i="0" u="none" strike="noStrike" kern="1200" dirty="0" err="1">
                <a:solidFill>
                  <a:schemeClr val="tx1"/>
                </a:solidFill>
                <a:effectLst/>
                <a:latin typeface="+mn-lt"/>
                <a:ea typeface="+mn-ea"/>
                <a:cs typeface="+mn-cs"/>
              </a:rPr>
              <a:t>optum_lab_id</a:t>
            </a:r>
            <a:r>
              <a:rPr lang="en-US" dirty="0"/>
              <a:t> </a:t>
            </a:r>
            <a:r>
              <a:rPr lang="en-US" sz="1200" b="0" i="0" u="none" strike="noStrike" kern="1200" dirty="0">
                <a:solidFill>
                  <a:schemeClr val="tx1"/>
                </a:solidFill>
                <a:effectLst/>
                <a:latin typeface="+mn-lt"/>
                <a:ea typeface="+mn-ea"/>
                <a:cs typeface="+mn-cs"/>
              </a:rPr>
              <a:t>,max(case when m720m360=0 then 'None'</a:t>
            </a:r>
            <a:r>
              <a:rPr lang="en-US" dirty="0"/>
              <a:t> </a:t>
            </a:r>
            <a:r>
              <a:rPr lang="en-US" sz="1200" b="0" i="0" u="none" strike="noStrike" kern="1200" dirty="0">
                <a:solidFill>
                  <a:schemeClr val="tx1"/>
                </a:solidFill>
                <a:effectLst/>
                <a:latin typeface="+mn-lt"/>
                <a:ea typeface="+mn-ea"/>
                <a:cs typeface="+mn-cs"/>
              </a:rPr>
              <a:t>when m720m360 between 1 and 120 then 'Low'</a:t>
            </a:r>
            <a:r>
              <a:rPr lang="en-US" dirty="0"/>
              <a:t> </a:t>
            </a:r>
            <a:r>
              <a:rPr lang="en-US" sz="1200" b="0" i="0" u="none" strike="noStrike" kern="1200" dirty="0">
                <a:solidFill>
                  <a:schemeClr val="tx1"/>
                </a:solidFill>
                <a:effectLst/>
                <a:latin typeface="+mn-lt"/>
                <a:ea typeface="+mn-ea"/>
                <a:cs typeface="+mn-cs"/>
              </a:rPr>
              <a:t>when m720m360 between 121 and 240 then 'Intermediate'</a:t>
            </a:r>
            <a:r>
              <a:rPr lang="en-US" dirty="0"/>
              <a:t> </a:t>
            </a:r>
            <a:r>
              <a:rPr lang="en-US" sz="1200" b="0" i="0" u="none" strike="noStrike" kern="1200" dirty="0">
                <a:solidFill>
                  <a:schemeClr val="tx1"/>
                </a:solidFill>
                <a:effectLst/>
                <a:latin typeface="+mn-lt"/>
                <a:ea typeface="+mn-ea"/>
                <a:cs typeface="+mn-cs"/>
              </a:rPr>
              <a:t>when m720m360 between 241 and 9999 then 'High'</a:t>
            </a:r>
            <a:r>
              <a:rPr lang="en-US" dirty="0"/>
              <a:t> </a:t>
            </a:r>
            <a:r>
              <a:rPr lang="en-US" sz="1200" b="0" i="0" u="none" strike="noStrike" kern="1200" dirty="0">
                <a:solidFill>
                  <a:schemeClr val="tx1"/>
                </a:solidFill>
                <a:effectLst/>
                <a:latin typeface="+mn-lt"/>
                <a:ea typeface="+mn-ea"/>
                <a:cs typeface="+mn-cs"/>
              </a:rPr>
              <a:t>else null end) m720m360</a:t>
            </a:r>
            <a:r>
              <a:rPr lang="en-US" dirty="0"/>
              <a:t> </a:t>
            </a:r>
            <a:r>
              <a:rPr lang="en-US" sz="1200" b="0" i="0" u="none" strike="noStrike" kern="1200" dirty="0">
                <a:solidFill>
                  <a:schemeClr val="tx1"/>
                </a:solidFill>
                <a:effectLst/>
                <a:latin typeface="+mn-lt"/>
                <a:ea typeface="+mn-ea"/>
                <a:cs typeface="+mn-cs"/>
              </a:rPr>
              <a:t>,max(case when m360p0=0 then 'None'</a:t>
            </a:r>
            <a:r>
              <a:rPr lang="en-US" dirty="0"/>
              <a:t> </a:t>
            </a:r>
            <a:r>
              <a:rPr lang="en-US" sz="1200" b="0" i="0" u="none" strike="noStrike" kern="1200" dirty="0">
                <a:solidFill>
                  <a:schemeClr val="tx1"/>
                </a:solidFill>
                <a:effectLst/>
                <a:latin typeface="+mn-lt"/>
                <a:ea typeface="+mn-ea"/>
                <a:cs typeface="+mn-cs"/>
              </a:rPr>
              <a:t>when m360p0 between 1 and 120 then 'Low'</a:t>
            </a:r>
            <a:r>
              <a:rPr lang="en-US" dirty="0"/>
              <a:t> </a:t>
            </a:r>
            <a:r>
              <a:rPr lang="en-US" sz="1200" b="0" i="0" u="none" strike="noStrike" kern="1200" dirty="0">
                <a:solidFill>
                  <a:schemeClr val="tx1"/>
                </a:solidFill>
                <a:effectLst/>
                <a:latin typeface="+mn-lt"/>
                <a:ea typeface="+mn-ea"/>
                <a:cs typeface="+mn-cs"/>
              </a:rPr>
              <a:t>when m360p0 between 121 and 240 then 'Intermediate'</a:t>
            </a:r>
            <a:r>
              <a:rPr lang="en-US" dirty="0"/>
              <a:t> </a:t>
            </a:r>
            <a:r>
              <a:rPr lang="en-US" sz="1200" b="0" i="0" u="none" strike="noStrike" kern="1200" dirty="0">
                <a:solidFill>
                  <a:schemeClr val="tx1"/>
                </a:solidFill>
                <a:effectLst/>
                <a:latin typeface="+mn-lt"/>
                <a:ea typeface="+mn-ea"/>
                <a:cs typeface="+mn-cs"/>
              </a:rPr>
              <a:t>when m360p0 between 241 and 9999 then 'High'</a:t>
            </a:r>
            <a:r>
              <a:rPr lang="en-US" dirty="0"/>
              <a:t> </a:t>
            </a:r>
            <a:r>
              <a:rPr lang="en-US" sz="1200" b="0" i="0" u="none" strike="noStrike" kern="1200" dirty="0">
                <a:solidFill>
                  <a:schemeClr val="tx1"/>
                </a:solidFill>
                <a:effectLst/>
                <a:latin typeface="+mn-lt"/>
                <a:ea typeface="+mn-ea"/>
                <a:cs typeface="+mn-cs"/>
              </a:rPr>
              <a:t>else null end) m360p0</a:t>
            </a:r>
            <a:r>
              <a:rPr lang="en-US" dirty="0"/>
              <a:t> </a:t>
            </a:r>
            <a:r>
              <a:rPr lang="en-US" sz="1200" b="0" i="0" u="none" strike="noStrike" kern="1200" dirty="0">
                <a:solidFill>
                  <a:schemeClr val="tx1"/>
                </a:solidFill>
                <a:effectLst/>
                <a:latin typeface="+mn-lt"/>
                <a:ea typeface="+mn-ea"/>
                <a:cs typeface="+mn-cs"/>
              </a:rPr>
              <a:t>,max(case when p0p360=0 then 'None'</a:t>
            </a:r>
            <a:r>
              <a:rPr lang="en-US" dirty="0"/>
              <a:t> </a:t>
            </a:r>
            <a:r>
              <a:rPr lang="en-US" sz="1200" b="0" i="0" u="none" strike="noStrike" kern="1200" dirty="0">
                <a:solidFill>
                  <a:schemeClr val="tx1"/>
                </a:solidFill>
                <a:effectLst/>
                <a:latin typeface="+mn-lt"/>
                <a:ea typeface="+mn-ea"/>
                <a:cs typeface="+mn-cs"/>
              </a:rPr>
              <a:t>when p0p360 between 1 and 120 then 'Low'</a:t>
            </a:r>
            <a:r>
              <a:rPr lang="en-US" dirty="0"/>
              <a:t> </a:t>
            </a:r>
            <a:r>
              <a:rPr lang="en-US" sz="1200" b="0" i="0" u="none" strike="noStrike" kern="1200" dirty="0">
                <a:solidFill>
                  <a:schemeClr val="tx1"/>
                </a:solidFill>
                <a:effectLst/>
                <a:latin typeface="+mn-lt"/>
                <a:ea typeface="+mn-ea"/>
                <a:cs typeface="+mn-cs"/>
              </a:rPr>
              <a:t>when p0p360 between 121 and 240 then 'Intermediate'</a:t>
            </a:r>
            <a:r>
              <a:rPr lang="en-US" dirty="0"/>
              <a:t> </a:t>
            </a:r>
            <a:r>
              <a:rPr lang="en-US" sz="1200" b="0" i="0" u="none" strike="noStrike" kern="1200" dirty="0">
                <a:solidFill>
                  <a:schemeClr val="tx1"/>
                </a:solidFill>
                <a:effectLst/>
                <a:latin typeface="+mn-lt"/>
                <a:ea typeface="+mn-ea"/>
                <a:cs typeface="+mn-cs"/>
              </a:rPr>
              <a:t>when p0p360 between 241 and 9999 then 'High'</a:t>
            </a:r>
            <a:r>
              <a:rPr lang="en-US" dirty="0"/>
              <a:t> </a:t>
            </a:r>
            <a:r>
              <a:rPr lang="en-US" sz="1200" b="0" i="0" u="none" strike="noStrike" kern="1200" dirty="0">
                <a:solidFill>
                  <a:schemeClr val="tx1"/>
                </a:solidFill>
                <a:effectLst/>
                <a:latin typeface="+mn-lt"/>
                <a:ea typeface="+mn-ea"/>
                <a:cs typeface="+mn-cs"/>
              </a:rPr>
              <a:t>else null end) p0p360</a:t>
            </a:r>
            <a:r>
              <a:rPr lang="en-US" dirty="0"/>
              <a:t> </a:t>
            </a:r>
            <a:r>
              <a:rPr lang="en-US" sz="1200" b="0" i="0" u="none" strike="noStrike" kern="1200" dirty="0">
                <a:solidFill>
                  <a:schemeClr val="tx1"/>
                </a:solidFill>
                <a:effectLst/>
                <a:latin typeface="+mn-lt"/>
                <a:ea typeface="+mn-ea"/>
                <a:cs typeface="+mn-cs"/>
              </a:rPr>
              <a:t> ,max(case when p360p720=0 then 'None'</a:t>
            </a:r>
            <a:r>
              <a:rPr lang="en-US" dirty="0"/>
              <a:t> </a:t>
            </a:r>
            <a:r>
              <a:rPr lang="en-US" sz="1200" b="0" i="0" u="none" strike="noStrike" kern="1200" dirty="0">
                <a:solidFill>
                  <a:schemeClr val="tx1"/>
                </a:solidFill>
                <a:effectLst/>
                <a:latin typeface="+mn-lt"/>
                <a:ea typeface="+mn-ea"/>
                <a:cs typeface="+mn-cs"/>
              </a:rPr>
              <a:t>when p360p720 between 1 and 120 then 'Low'</a:t>
            </a:r>
            <a:r>
              <a:rPr lang="en-US" dirty="0"/>
              <a:t> </a:t>
            </a:r>
            <a:r>
              <a:rPr lang="en-US" sz="1200" b="0" i="0" u="none" strike="noStrike" kern="1200" dirty="0">
                <a:solidFill>
                  <a:schemeClr val="tx1"/>
                </a:solidFill>
                <a:effectLst/>
                <a:latin typeface="+mn-lt"/>
                <a:ea typeface="+mn-ea"/>
                <a:cs typeface="+mn-cs"/>
              </a:rPr>
              <a:t>when p360p720 between 121 and 240 then 'Intermediate'</a:t>
            </a:r>
            <a:r>
              <a:rPr lang="en-US" dirty="0"/>
              <a:t> </a:t>
            </a:r>
            <a:r>
              <a:rPr lang="en-US" sz="1200" b="0" i="0" u="none" strike="noStrike" kern="1200" dirty="0">
                <a:solidFill>
                  <a:schemeClr val="tx1"/>
                </a:solidFill>
                <a:effectLst/>
                <a:latin typeface="+mn-lt"/>
                <a:ea typeface="+mn-ea"/>
                <a:cs typeface="+mn-cs"/>
              </a:rPr>
              <a:t>when p360p720 between 241 and 9999 then 'High'</a:t>
            </a:r>
            <a:r>
              <a:rPr lang="en-US" dirty="0"/>
              <a:t> </a:t>
            </a:r>
            <a:r>
              <a:rPr lang="en-US" sz="1200" b="0" i="0" u="none" strike="noStrike" kern="1200" dirty="0">
                <a:solidFill>
                  <a:schemeClr val="tx1"/>
                </a:solidFill>
                <a:effectLst/>
                <a:latin typeface="+mn-lt"/>
                <a:ea typeface="+mn-ea"/>
                <a:cs typeface="+mn-cs"/>
              </a:rPr>
              <a:t>else null end) p360p720</a:t>
            </a:r>
            <a:r>
              <a:rPr lang="en-US" dirty="0"/>
              <a:t> </a:t>
            </a:r>
            <a:r>
              <a:rPr lang="en-US" sz="1200" b="0" i="0" u="none" strike="noStrike" kern="1200" dirty="0">
                <a:solidFill>
                  <a:schemeClr val="tx1"/>
                </a:solidFill>
                <a:effectLst/>
                <a:latin typeface="+mn-lt"/>
                <a:ea typeface="+mn-ea"/>
                <a:cs typeface="+mn-cs"/>
              </a:rPr>
              <a:t>from </a:t>
            </a:r>
            <a:r>
              <a:rPr lang="en-US" sz="1200" b="0" i="0" u="none" strike="noStrike" kern="1200" dirty="0" err="1">
                <a:solidFill>
                  <a:schemeClr val="tx1"/>
                </a:solidFill>
                <a:effectLst/>
                <a:latin typeface="+mn-lt"/>
                <a:ea typeface="+mn-ea"/>
                <a:cs typeface="+mn-cs"/>
              </a:rPr>
              <a:t>foo_pr_ami</a:t>
            </a:r>
            <a:r>
              <a:rPr lang="en-US" dirty="0"/>
              <a:t> </a:t>
            </a:r>
            <a:r>
              <a:rPr lang="en-US" sz="1200" b="0" i="0" u="none" strike="noStrike" kern="1200" dirty="0">
                <a:solidFill>
                  <a:schemeClr val="tx1"/>
                </a:solidFill>
                <a:effectLst/>
                <a:latin typeface="+mn-lt"/>
                <a:ea typeface="+mn-ea"/>
                <a:cs typeface="+mn-cs"/>
              </a:rPr>
              <a:t>group by </a:t>
            </a:r>
            <a:r>
              <a:rPr lang="en-US" sz="1200" b="0" i="0" u="none" strike="noStrike" kern="1200" dirty="0" err="1">
                <a:solidFill>
                  <a:schemeClr val="tx1"/>
                </a:solidFill>
                <a:effectLst/>
                <a:latin typeface="+mn-lt"/>
                <a:ea typeface="+mn-ea"/>
                <a:cs typeface="+mn-cs"/>
              </a:rPr>
              <a:t>optum_lab_id</a:t>
            </a:r>
            <a:r>
              <a:rPr lang="en-US" dirty="0"/>
              <a:t> </a:t>
            </a:r>
            <a:r>
              <a:rPr lang="en-US" sz="1200" b="0" i="0" u="none" strike="noStrike" kern="1200" dirty="0">
                <a:solidFill>
                  <a:schemeClr val="tx1"/>
                </a:solidFill>
                <a:effectLst/>
                <a:latin typeface="+mn-lt"/>
                <a:ea typeface="+mn-ea"/>
                <a:cs typeface="+mn-cs"/>
              </a:rPr>
              <a:t>) iv</a:t>
            </a:r>
            <a:r>
              <a:rPr lang="en-US" dirty="0"/>
              <a:t> </a:t>
            </a:r>
            <a:r>
              <a:rPr lang="en-US" sz="1200" b="0" i="0" u="none" strike="noStrike" kern="1200" dirty="0">
                <a:solidFill>
                  <a:schemeClr val="tx1"/>
                </a:solidFill>
                <a:effectLst/>
                <a:latin typeface="+mn-lt"/>
                <a:ea typeface="+mn-ea"/>
                <a:cs typeface="+mn-cs"/>
              </a:rPr>
              <a:t>group by m720m360,m360p0,p0p360,p360p720</a:t>
            </a:r>
            <a:r>
              <a:rPr lang="en-US" dirty="0"/>
              <a:t> </a:t>
            </a:r>
            <a:r>
              <a:rPr lang="en-US" sz="1200" b="0" i="0" u="none" strike="noStrike" kern="1200" dirty="0">
                <a:solidFill>
                  <a:schemeClr val="tx1"/>
                </a:solidFill>
                <a:effectLst/>
                <a:latin typeface="+mn-lt"/>
                <a:ea typeface="+mn-ea"/>
                <a:cs typeface="+mn-cs"/>
              </a:rPr>
              <a:t>#NAME?</a:t>
            </a:r>
            <a:r>
              <a:rPr lang="en-US" dirty="0"/>
              <a:t> </a:t>
            </a:r>
            <a:r>
              <a:rPr lang="en-US" sz="1200" b="0" i="0" u="none" strike="noStrike" kern="1200" dirty="0">
                <a:solidFill>
                  <a:schemeClr val="tx1"/>
                </a:solidFill>
                <a:effectLst/>
                <a:latin typeface="+mn-lt"/>
                <a:ea typeface="+mn-ea"/>
                <a:cs typeface="+mn-cs"/>
              </a:rPr>
              <a:t>select </a:t>
            </a:r>
            <a:r>
              <a:rPr lang="en-US" sz="1200" b="0" i="0" u="none" strike="noStrike" kern="1200" dirty="0" err="1">
                <a:solidFill>
                  <a:schemeClr val="tx1"/>
                </a:solidFill>
                <a:effectLst/>
                <a:latin typeface="+mn-lt"/>
                <a:ea typeface="+mn-ea"/>
                <a:cs typeface="+mn-cs"/>
              </a:rPr>
              <a:t>optum_lab_id</a:t>
            </a:r>
            <a:r>
              <a:rPr lang="en-US" dirty="0"/>
              <a:t> </a:t>
            </a:r>
            <a:r>
              <a:rPr lang="en-US" sz="1200" b="0" i="0" u="none" strike="noStrike" kern="1200" dirty="0">
                <a:solidFill>
                  <a:schemeClr val="tx1"/>
                </a:solidFill>
                <a:effectLst/>
                <a:latin typeface="+mn-lt"/>
                <a:ea typeface="+mn-ea"/>
                <a:cs typeface="+mn-cs"/>
              </a:rPr>
              <a:t>,max(case when m720m360=0 then 'no days'</a:t>
            </a:r>
            <a:r>
              <a:rPr lang="en-US" dirty="0"/>
              <a:t> </a:t>
            </a:r>
            <a:r>
              <a:rPr lang="en-US" sz="1200" b="0" i="0" u="none" strike="noStrike" kern="1200" dirty="0">
                <a:solidFill>
                  <a:schemeClr val="tx1"/>
                </a:solidFill>
                <a:effectLst/>
                <a:latin typeface="+mn-lt"/>
                <a:ea typeface="+mn-ea"/>
                <a:cs typeface="+mn-cs"/>
              </a:rPr>
              <a:t>when m720m360 between 1 and 30 then 'lt30days'</a:t>
            </a:r>
            <a:r>
              <a:rPr lang="en-US" dirty="0"/>
              <a:t> </a:t>
            </a:r>
            <a:r>
              <a:rPr lang="en-US" sz="1200" b="0" i="0" u="none" strike="noStrike" kern="1200" dirty="0">
                <a:solidFill>
                  <a:schemeClr val="tx1"/>
                </a:solidFill>
                <a:effectLst/>
                <a:latin typeface="+mn-lt"/>
                <a:ea typeface="+mn-ea"/>
                <a:cs typeface="+mn-cs"/>
              </a:rPr>
              <a:t>when m720m360 between 31 and 180 then 'lt180days'</a:t>
            </a:r>
            <a:r>
              <a:rPr lang="en-US" dirty="0"/>
              <a:t> </a:t>
            </a:r>
            <a:r>
              <a:rPr lang="en-US" sz="1200" b="0" i="0" u="none" strike="noStrike" kern="1200" dirty="0">
                <a:solidFill>
                  <a:schemeClr val="tx1"/>
                </a:solidFill>
                <a:effectLst/>
                <a:latin typeface="+mn-lt"/>
                <a:ea typeface="+mn-ea"/>
                <a:cs typeface="+mn-cs"/>
              </a:rPr>
              <a:t>when m720m360 between 181 and 9999 then 'gt180days'</a:t>
            </a:r>
            <a:r>
              <a:rPr lang="en-US" dirty="0"/>
              <a:t> </a:t>
            </a:r>
            <a:r>
              <a:rPr lang="en-US" sz="1200" b="0" i="0" u="none" strike="noStrike" kern="1200" dirty="0">
                <a:solidFill>
                  <a:schemeClr val="tx1"/>
                </a:solidFill>
                <a:effectLst/>
                <a:latin typeface="+mn-lt"/>
                <a:ea typeface="+mn-ea"/>
                <a:cs typeface="+mn-cs"/>
              </a:rPr>
              <a:t>else null end) m720m360</a:t>
            </a:r>
            <a:r>
              <a:rPr lang="en-US" dirty="0"/>
              <a:t> </a:t>
            </a:r>
            <a:r>
              <a:rPr lang="en-US" sz="1200" b="0" i="0" u="none" strike="noStrike" kern="1200" dirty="0">
                <a:solidFill>
                  <a:schemeClr val="tx1"/>
                </a:solidFill>
                <a:effectLst/>
                <a:latin typeface="+mn-lt"/>
                <a:ea typeface="+mn-ea"/>
                <a:cs typeface="+mn-cs"/>
              </a:rPr>
              <a:t>,max(case when m360p0=0 then 'no days'</a:t>
            </a:r>
            <a:r>
              <a:rPr lang="en-US" dirty="0"/>
              <a:t> </a:t>
            </a:r>
            <a:r>
              <a:rPr lang="en-US" sz="1200" b="0" i="0" u="none" strike="noStrike" kern="1200" dirty="0">
                <a:solidFill>
                  <a:schemeClr val="tx1"/>
                </a:solidFill>
                <a:effectLst/>
                <a:latin typeface="+mn-lt"/>
                <a:ea typeface="+mn-ea"/>
                <a:cs typeface="+mn-cs"/>
              </a:rPr>
              <a:t>when m360p0 between 1 and 30 then 'lt30days'</a:t>
            </a:r>
            <a:r>
              <a:rPr lang="en-US" dirty="0"/>
              <a:t> </a:t>
            </a:r>
            <a:r>
              <a:rPr lang="en-US" sz="1200" b="0" i="0" u="none" strike="noStrike" kern="1200" dirty="0">
                <a:solidFill>
                  <a:schemeClr val="tx1"/>
                </a:solidFill>
                <a:effectLst/>
                <a:latin typeface="+mn-lt"/>
                <a:ea typeface="+mn-ea"/>
                <a:cs typeface="+mn-cs"/>
              </a:rPr>
              <a:t>when m360p0 between 31 and 180 then 'lt180days'</a:t>
            </a:r>
            <a:r>
              <a:rPr lang="en-US" dirty="0"/>
              <a:t> </a:t>
            </a:r>
            <a:r>
              <a:rPr lang="en-US" sz="1200" b="0" i="0" u="none" strike="noStrike" kern="1200" dirty="0">
                <a:solidFill>
                  <a:schemeClr val="tx1"/>
                </a:solidFill>
                <a:effectLst/>
                <a:latin typeface="+mn-lt"/>
                <a:ea typeface="+mn-ea"/>
                <a:cs typeface="+mn-cs"/>
              </a:rPr>
              <a:t>when m360p0 between 181 and 9999 then 'gt180days'</a:t>
            </a:r>
            <a:r>
              <a:rPr lang="en-US" dirty="0"/>
              <a:t> </a:t>
            </a:r>
            <a:r>
              <a:rPr lang="en-US" sz="1200" b="0" i="0" u="none" strike="noStrike" kern="1200" dirty="0">
                <a:solidFill>
                  <a:schemeClr val="tx1"/>
                </a:solidFill>
                <a:effectLst/>
                <a:latin typeface="+mn-lt"/>
                <a:ea typeface="+mn-ea"/>
                <a:cs typeface="+mn-cs"/>
              </a:rPr>
              <a:t>else null end) m360p0</a:t>
            </a:r>
            <a:r>
              <a:rPr lang="en-US" dirty="0"/>
              <a:t> </a:t>
            </a:r>
            <a:r>
              <a:rPr lang="en-US" sz="1200" b="0" i="0" u="none" strike="noStrike" kern="1200" dirty="0">
                <a:solidFill>
                  <a:schemeClr val="tx1"/>
                </a:solidFill>
                <a:effectLst/>
                <a:latin typeface="+mn-lt"/>
                <a:ea typeface="+mn-ea"/>
                <a:cs typeface="+mn-cs"/>
              </a:rPr>
              <a:t>,max(case when p0p360=0 then 'no days'</a:t>
            </a:r>
            <a:r>
              <a:rPr lang="en-US" dirty="0"/>
              <a:t> </a:t>
            </a:r>
            <a:r>
              <a:rPr lang="en-US" sz="1200" b="0" i="0" u="none" strike="noStrike" kern="1200" dirty="0">
                <a:solidFill>
                  <a:schemeClr val="tx1"/>
                </a:solidFill>
                <a:effectLst/>
                <a:latin typeface="+mn-lt"/>
                <a:ea typeface="+mn-ea"/>
                <a:cs typeface="+mn-cs"/>
              </a:rPr>
              <a:t>when p0p360 between 1 and 30 then 'lt30days'</a:t>
            </a:r>
            <a:r>
              <a:rPr lang="en-US" dirty="0"/>
              <a:t> </a:t>
            </a:r>
            <a:r>
              <a:rPr lang="en-US" sz="1200" b="0" i="0" u="none" strike="noStrike" kern="1200" dirty="0">
                <a:solidFill>
                  <a:schemeClr val="tx1"/>
                </a:solidFill>
                <a:effectLst/>
                <a:latin typeface="+mn-lt"/>
                <a:ea typeface="+mn-ea"/>
                <a:cs typeface="+mn-cs"/>
              </a:rPr>
              <a:t>when p0p360 between 31 and 180 then 'lt180days'</a:t>
            </a:r>
            <a:r>
              <a:rPr lang="en-US" dirty="0"/>
              <a:t> </a:t>
            </a:r>
            <a:r>
              <a:rPr lang="en-US" sz="1200" b="0" i="0" u="none" strike="noStrike" kern="1200" dirty="0">
                <a:solidFill>
                  <a:schemeClr val="tx1"/>
                </a:solidFill>
                <a:effectLst/>
                <a:latin typeface="+mn-lt"/>
                <a:ea typeface="+mn-ea"/>
                <a:cs typeface="+mn-cs"/>
              </a:rPr>
              <a:t>when p0p360 between 181 and 9999 then 'gt180days'</a:t>
            </a:r>
            <a:r>
              <a:rPr lang="en-US" dirty="0"/>
              <a:t> </a:t>
            </a:r>
            <a:r>
              <a:rPr lang="en-US" sz="1200" b="0" i="0" u="none" strike="noStrike" kern="1200" dirty="0">
                <a:solidFill>
                  <a:schemeClr val="tx1"/>
                </a:solidFill>
                <a:effectLst/>
                <a:latin typeface="+mn-lt"/>
                <a:ea typeface="+mn-ea"/>
                <a:cs typeface="+mn-cs"/>
              </a:rPr>
              <a:t>else null end) p0p360</a:t>
            </a:r>
            <a:r>
              <a:rPr lang="en-US" dirty="0"/>
              <a:t> </a:t>
            </a:r>
            <a:r>
              <a:rPr lang="en-US" sz="1200" b="0" i="0" u="none" strike="noStrike" kern="1200" dirty="0">
                <a:solidFill>
                  <a:schemeClr val="tx1"/>
                </a:solidFill>
                <a:effectLst/>
                <a:latin typeface="+mn-lt"/>
                <a:ea typeface="+mn-ea"/>
                <a:cs typeface="+mn-cs"/>
              </a:rPr>
              <a:t> ,max(case when p360p720=0 then 'no days'</a:t>
            </a:r>
            <a:r>
              <a:rPr lang="en-US" dirty="0"/>
              <a:t> </a:t>
            </a:r>
            <a:r>
              <a:rPr lang="en-US" sz="1200" b="0" i="0" u="none" strike="noStrike" kern="1200" dirty="0">
                <a:solidFill>
                  <a:schemeClr val="tx1"/>
                </a:solidFill>
                <a:effectLst/>
                <a:latin typeface="+mn-lt"/>
                <a:ea typeface="+mn-ea"/>
                <a:cs typeface="+mn-cs"/>
              </a:rPr>
              <a:t>when p360p720 between 1 and 30 then 'lt30days'</a:t>
            </a:r>
            <a:r>
              <a:rPr lang="en-US" dirty="0"/>
              <a:t> </a:t>
            </a:r>
            <a:r>
              <a:rPr lang="en-US" sz="1200" b="0" i="0" u="none" strike="noStrike" kern="1200" dirty="0">
                <a:solidFill>
                  <a:schemeClr val="tx1"/>
                </a:solidFill>
                <a:effectLst/>
                <a:latin typeface="+mn-lt"/>
                <a:ea typeface="+mn-ea"/>
                <a:cs typeface="+mn-cs"/>
              </a:rPr>
              <a:t>when p360p720 between 31 and 180 then 'lt180days'</a:t>
            </a:r>
            <a:r>
              <a:rPr lang="en-US" dirty="0"/>
              <a:t> </a:t>
            </a:r>
            <a:r>
              <a:rPr lang="en-US" sz="1200" b="0" i="0" u="none" strike="noStrike" kern="1200" dirty="0">
                <a:solidFill>
                  <a:schemeClr val="tx1"/>
                </a:solidFill>
                <a:effectLst/>
                <a:latin typeface="+mn-lt"/>
                <a:ea typeface="+mn-ea"/>
                <a:cs typeface="+mn-cs"/>
              </a:rPr>
              <a:t>when p360p720 between 181 and 9999 then 'gt180days'</a:t>
            </a:r>
            <a:r>
              <a:rPr lang="en-US" dirty="0"/>
              <a:t> </a:t>
            </a:r>
            <a:r>
              <a:rPr lang="en-US" sz="1200" b="0" i="0" u="none" strike="noStrike" kern="1200" dirty="0">
                <a:solidFill>
                  <a:schemeClr val="tx1"/>
                </a:solidFill>
                <a:effectLst/>
                <a:latin typeface="+mn-lt"/>
                <a:ea typeface="+mn-ea"/>
                <a:cs typeface="+mn-cs"/>
              </a:rPr>
              <a:t>else null end) p360p720</a:t>
            </a:r>
            <a:r>
              <a:rPr lang="en-US" dirty="0"/>
              <a:t> </a:t>
            </a:r>
            <a:r>
              <a:rPr lang="en-US" sz="1200" b="0" i="0" u="none" strike="noStrike" kern="1200" dirty="0">
                <a:solidFill>
                  <a:schemeClr val="tx1"/>
                </a:solidFill>
                <a:effectLst/>
                <a:latin typeface="+mn-lt"/>
                <a:ea typeface="+mn-ea"/>
                <a:cs typeface="+mn-cs"/>
              </a:rPr>
              <a:t>from </a:t>
            </a:r>
            <a:r>
              <a:rPr lang="en-US" sz="1200" b="0" i="0" u="none" strike="noStrike" kern="1200" dirty="0" err="1">
                <a:solidFill>
                  <a:schemeClr val="tx1"/>
                </a:solidFill>
                <a:effectLst/>
                <a:latin typeface="+mn-lt"/>
                <a:ea typeface="+mn-ea"/>
                <a:cs typeface="+mn-cs"/>
              </a:rPr>
              <a:t>foo_pr_ami</a:t>
            </a:r>
            <a:r>
              <a:rPr lang="en-US" dirty="0"/>
              <a:t> </a:t>
            </a:r>
            <a:r>
              <a:rPr lang="en-US" sz="1200" b="0" i="0" u="none" strike="noStrike" kern="1200" dirty="0">
                <a:solidFill>
                  <a:schemeClr val="tx1"/>
                </a:solidFill>
                <a:effectLst/>
                <a:latin typeface="+mn-lt"/>
                <a:ea typeface="+mn-ea"/>
                <a:cs typeface="+mn-cs"/>
              </a:rPr>
              <a:t>group by </a:t>
            </a:r>
            <a:r>
              <a:rPr lang="en-US" sz="1200" b="0" i="0" u="none" strike="noStrike" kern="1200" dirty="0" err="1">
                <a:solidFill>
                  <a:schemeClr val="tx1"/>
                </a:solidFill>
                <a:effectLst/>
                <a:latin typeface="+mn-lt"/>
                <a:ea typeface="+mn-ea"/>
                <a:cs typeface="+mn-cs"/>
              </a:rPr>
              <a:t>optum_lab_id</a:t>
            </a:r>
            <a:r>
              <a:rPr lang="en-US" dirty="0"/>
              <a:t> </a:t>
            </a:r>
            <a:r>
              <a:rPr lang="en-US" sz="1200" b="0" i="0" u="none" strike="noStrike" kern="1200" dirty="0">
                <a:solidFill>
                  <a:schemeClr val="tx1"/>
                </a:solidFill>
                <a:effectLst/>
                <a:latin typeface="+mn-lt"/>
                <a:ea typeface="+mn-ea"/>
                <a:cs typeface="+mn-cs"/>
              </a:rPr>
              <a:t>OPTUM_LAB_ID</a:t>
            </a:r>
            <a:r>
              <a:rPr lang="en-US" dirty="0"/>
              <a:t> </a:t>
            </a:r>
            <a:r>
              <a:rPr lang="en-US" sz="1200" b="0" i="0" u="none" strike="noStrike" kern="1200" dirty="0">
                <a:solidFill>
                  <a:schemeClr val="tx1"/>
                </a:solidFill>
                <a:effectLst/>
                <a:latin typeface="+mn-lt"/>
                <a:ea typeface="+mn-ea"/>
                <a:cs typeface="+mn-cs"/>
              </a:rPr>
              <a:t>52712</a:t>
            </a:r>
            <a:r>
              <a:rPr lang="en-US" dirty="0"/>
              <a:t> </a:t>
            </a:r>
            <a:r>
              <a:rPr lang="en-US" sz="1200" b="0" i="0" u="none" strike="noStrike" kern="1200" dirty="0">
                <a:solidFill>
                  <a:schemeClr val="tx1"/>
                </a:solidFill>
                <a:effectLst/>
                <a:latin typeface="+mn-lt"/>
                <a:ea typeface="+mn-ea"/>
                <a:cs typeface="+mn-cs"/>
              </a:rPr>
              <a:t>54095</a:t>
            </a:r>
            <a:r>
              <a:rPr lang="en-US" dirty="0"/>
              <a:t> </a:t>
            </a:r>
            <a:r>
              <a:rPr lang="en-US" sz="1200" b="0" i="0" u="none" strike="noStrike" kern="1200" dirty="0">
                <a:solidFill>
                  <a:schemeClr val="tx1"/>
                </a:solidFill>
                <a:effectLst/>
                <a:latin typeface="+mn-lt"/>
                <a:ea typeface="+mn-ea"/>
                <a:cs typeface="+mn-cs"/>
              </a:rPr>
              <a:t>392704</a:t>
            </a:r>
            <a:r>
              <a:rPr lang="en-US" dirty="0"/>
              <a:t> </a:t>
            </a:r>
            <a:r>
              <a:rPr lang="en-US" sz="1200" b="0" i="0" u="none" strike="noStrike" kern="1200" dirty="0">
                <a:solidFill>
                  <a:schemeClr val="tx1"/>
                </a:solidFill>
                <a:effectLst/>
                <a:latin typeface="+mn-lt"/>
                <a:ea typeface="+mn-ea"/>
                <a:cs typeface="+mn-cs"/>
              </a:rPr>
              <a:t>555381</a:t>
            </a:r>
            <a:r>
              <a:rPr lang="en-US" dirty="0"/>
              <a:t> </a:t>
            </a:r>
            <a:r>
              <a:rPr lang="en-US" sz="1200" b="0" i="0" u="none" strike="noStrike" kern="1200" dirty="0">
                <a:solidFill>
                  <a:schemeClr val="tx1"/>
                </a:solidFill>
                <a:effectLst/>
                <a:latin typeface="+mn-lt"/>
                <a:ea typeface="+mn-ea"/>
                <a:cs typeface="+mn-cs"/>
              </a:rPr>
              <a:t>560554</a:t>
            </a:r>
            <a:r>
              <a:rPr lang="en-US" dirty="0"/>
              <a:t> </a:t>
            </a:r>
            <a:r>
              <a:rPr lang="en-US" sz="1200" b="0" i="0" u="none" strike="noStrike" kern="1200" dirty="0">
                <a:solidFill>
                  <a:schemeClr val="tx1"/>
                </a:solidFill>
                <a:effectLst/>
                <a:latin typeface="+mn-lt"/>
                <a:ea typeface="+mn-ea"/>
                <a:cs typeface="+mn-cs"/>
              </a:rPr>
              <a:t>619437</a:t>
            </a:r>
            <a:r>
              <a:rPr lang="en-US" dirty="0"/>
              <a:t> </a:t>
            </a:r>
            <a:r>
              <a:rPr lang="en-US" sz="1200" b="0" i="0" u="none" strike="noStrike" kern="1200" dirty="0">
                <a:solidFill>
                  <a:schemeClr val="tx1"/>
                </a:solidFill>
                <a:effectLst/>
                <a:latin typeface="+mn-lt"/>
                <a:ea typeface="+mn-ea"/>
                <a:cs typeface="+mn-cs"/>
              </a:rPr>
              <a:t>780038</a:t>
            </a:r>
            <a:r>
              <a:rPr lang="en-US" dirty="0"/>
              <a:t> </a:t>
            </a:r>
            <a:r>
              <a:rPr lang="en-US" sz="1200" b="0" i="0" u="none" strike="noStrike" kern="1200" dirty="0">
                <a:solidFill>
                  <a:schemeClr val="tx1"/>
                </a:solidFill>
                <a:effectLst/>
                <a:latin typeface="+mn-lt"/>
                <a:ea typeface="+mn-ea"/>
                <a:cs typeface="+mn-cs"/>
              </a:rPr>
              <a:t>select * from </a:t>
            </a:r>
            <a:r>
              <a:rPr lang="en-US" sz="1200" b="0" i="0" u="none" strike="noStrike" kern="1200" dirty="0" err="1">
                <a:solidFill>
                  <a:schemeClr val="tx1"/>
                </a:solidFill>
                <a:effectLst/>
                <a:latin typeface="+mn-lt"/>
                <a:ea typeface="+mn-ea"/>
                <a:cs typeface="+mn-cs"/>
              </a:rPr>
              <a:t>foo_pr_ami</a:t>
            </a:r>
            <a:r>
              <a:rPr lang="en-US" sz="1200" b="0" i="0" u="none" strike="noStrike" kern="1200" dirty="0">
                <a:solidFill>
                  <a:schemeClr val="tx1"/>
                </a:solidFill>
                <a:effectLst/>
                <a:latin typeface="+mn-lt"/>
                <a:ea typeface="+mn-ea"/>
                <a:cs typeface="+mn-cs"/>
              </a:rPr>
              <a:t> where </a:t>
            </a:r>
            <a:r>
              <a:rPr lang="en-US" sz="1200" b="0" i="0" u="none" strike="noStrike" kern="1200" dirty="0" err="1">
                <a:solidFill>
                  <a:schemeClr val="tx1"/>
                </a:solidFill>
                <a:effectLst/>
                <a:latin typeface="+mn-lt"/>
                <a:ea typeface="+mn-ea"/>
                <a:cs typeface="+mn-cs"/>
              </a:rPr>
              <a:t>optum_lab_id</a:t>
            </a:r>
            <a:r>
              <a:rPr lang="en-US" sz="1200" b="0" i="0" u="none" strike="noStrike" kern="1200" dirty="0">
                <a:solidFill>
                  <a:schemeClr val="tx1"/>
                </a:solidFill>
                <a:effectLst/>
                <a:latin typeface="+mn-lt"/>
                <a:ea typeface="+mn-ea"/>
                <a:cs typeface="+mn-cs"/>
              </a:rPr>
              <a:t> in (24079927,46164824)</a:t>
            </a:r>
            <a:r>
              <a:rPr lang="en-US" dirty="0"/>
              <a:t> </a:t>
            </a:r>
            <a:r>
              <a:rPr lang="en-US" sz="1200" b="0" i="0" u="none" strike="noStrike" kern="1200" dirty="0">
                <a:solidFill>
                  <a:schemeClr val="tx1"/>
                </a:solidFill>
                <a:effectLst/>
                <a:latin typeface="+mn-lt"/>
                <a:ea typeface="+mn-ea"/>
                <a:cs typeface="+mn-cs"/>
              </a:rPr>
              <a:t>OPTUM_LAB_ID</a:t>
            </a:r>
            <a:r>
              <a:rPr lang="en-US" dirty="0"/>
              <a:t> </a:t>
            </a:r>
            <a:r>
              <a:rPr lang="en-US" sz="1200" b="0" i="0" u="none" strike="noStrike" kern="1200" dirty="0">
                <a:solidFill>
                  <a:schemeClr val="tx1"/>
                </a:solidFill>
                <a:effectLst/>
                <a:latin typeface="+mn-lt"/>
                <a:ea typeface="+mn-ea"/>
                <a:cs typeface="+mn-cs"/>
              </a:rPr>
              <a:t>24079927</a:t>
            </a:r>
            <a:r>
              <a:rPr lang="en-US" dirty="0"/>
              <a:t> </a:t>
            </a:r>
            <a:r>
              <a:rPr lang="en-US" sz="1200" b="0" i="0" u="none" strike="noStrike" kern="1200" dirty="0">
                <a:solidFill>
                  <a:schemeClr val="tx1"/>
                </a:solidFill>
                <a:effectLst/>
                <a:latin typeface="+mn-lt"/>
                <a:ea typeface="+mn-ea"/>
                <a:cs typeface="+mn-cs"/>
              </a:rPr>
              <a:t>46164824</a:t>
            </a:r>
            <a:r>
              <a:rPr lang="en-US" dirty="0"/>
              <a:t> </a:t>
            </a:r>
            <a:r>
              <a:rPr lang="en-US" sz="1200" b="0" i="0" u="none" strike="noStrike" kern="1200" dirty="0">
                <a:solidFill>
                  <a:schemeClr val="tx1"/>
                </a:solidFill>
                <a:effectLst/>
                <a:latin typeface="+mn-lt"/>
                <a:ea typeface="+mn-ea"/>
                <a:cs typeface="+mn-cs"/>
              </a:rPr>
              <a:t>select optum_lab_id,fill_date,generic_name,AHFS_THERAPEUTIC_CLASS_DESC,COUNT_DAYS_SUPPLY</a:t>
            </a:r>
            <a:r>
              <a:rPr lang="en-US" dirty="0"/>
              <a:t> </a:t>
            </a:r>
            <a:r>
              <a:rPr lang="en-US" sz="1200" b="0" i="0" u="none" strike="noStrike" kern="1200" dirty="0">
                <a:solidFill>
                  <a:schemeClr val="tx1"/>
                </a:solidFill>
                <a:effectLst/>
                <a:latin typeface="+mn-lt"/>
                <a:ea typeface="+mn-ea"/>
                <a:cs typeface="+mn-cs"/>
              </a:rPr>
              <a:t>from</a:t>
            </a:r>
            <a:r>
              <a:rPr lang="en-US" dirty="0"/>
              <a:t> </a:t>
            </a:r>
            <a:r>
              <a:rPr lang="en-US" sz="1200" b="0" i="0" u="none" strike="noStrike" kern="1200" dirty="0" err="1">
                <a:solidFill>
                  <a:schemeClr val="tx1"/>
                </a:solidFill>
                <a:effectLst/>
                <a:latin typeface="+mn-lt"/>
                <a:ea typeface="+mn-ea"/>
                <a:cs typeface="+mn-cs"/>
              </a:rPr>
              <a:t>restrictedstateview</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pharmacy_claim</a:t>
            </a:r>
            <a:r>
              <a:rPr lang="en-US" sz="1200" b="0" i="0" u="none" strike="noStrike" kern="1200" dirty="0">
                <a:solidFill>
                  <a:schemeClr val="tx1"/>
                </a:solidFill>
                <a:effectLst/>
                <a:latin typeface="+mn-lt"/>
                <a:ea typeface="+mn-ea"/>
                <a:cs typeface="+mn-cs"/>
              </a:rPr>
              <a:t> a</a:t>
            </a:r>
            <a:r>
              <a:rPr lang="en-US" dirty="0"/>
              <a:t> </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restrictedstateview</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ndc</a:t>
            </a:r>
            <a:r>
              <a:rPr lang="en-US" sz="1200" b="0" i="0" u="none" strike="noStrike" kern="1200" dirty="0">
                <a:solidFill>
                  <a:schemeClr val="tx1"/>
                </a:solidFill>
                <a:effectLst/>
                <a:latin typeface="+mn-lt"/>
                <a:ea typeface="+mn-ea"/>
                <a:cs typeface="+mn-cs"/>
              </a:rPr>
              <a:t> b</a:t>
            </a:r>
            <a:r>
              <a:rPr lang="en-US" dirty="0"/>
              <a:t> </a:t>
            </a:r>
            <a:r>
              <a:rPr lang="en-US" sz="1200" b="0" i="0" u="none" strike="noStrike" kern="1200" dirty="0">
                <a:solidFill>
                  <a:schemeClr val="tx1"/>
                </a:solidFill>
                <a:effectLst/>
                <a:latin typeface="+mn-lt"/>
                <a:ea typeface="+mn-ea"/>
                <a:cs typeface="+mn-cs"/>
              </a:rPr>
              <a:t>where </a:t>
            </a:r>
            <a:r>
              <a:rPr lang="en-US" sz="1200" b="0" i="0" u="none" strike="noStrike" kern="1200" dirty="0" err="1">
                <a:solidFill>
                  <a:schemeClr val="tx1"/>
                </a:solidFill>
                <a:effectLst/>
                <a:latin typeface="+mn-lt"/>
                <a:ea typeface="+mn-ea"/>
                <a:cs typeface="+mn-cs"/>
              </a:rPr>
              <a:t>a.ndc_key</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b.ndc_key</a:t>
            </a:r>
            <a:r>
              <a:rPr lang="en-US" sz="1200" b="0" i="0" u="none" strike="noStrike" kern="1200" dirty="0">
                <a:solidFill>
                  <a:schemeClr val="tx1"/>
                </a:solidFill>
                <a:effectLst/>
                <a:latin typeface="+mn-lt"/>
                <a:ea typeface="+mn-ea"/>
                <a:cs typeface="+mn-cs"/>
              </a:rPr>
              <a:t> --and  AHFS_THERAPEUTIC_CLASS_DESC ='HMG-COA REDUCTASE INHIBITORS'</a:t>
            </a:r>
            <a:r>
              <a:rPr lang="en-US" dirty="0"/>
              <a:t> </a:t>
            </a:r>
            <a:r>
              <a:rPr lang="en-US" sz="1200" b="0" i="0" u="none" strike="noStrike" kern="1200" dirty="0">
                <a:solidFill>
                  <a:schemeClr val="tx1"/>
                </a:solidFill>
                <a:effectLst/>
                <a:latin typeface="+mn-lt"/>
                <a:ea typeface="+mn-ea"/>
                <a:cs typeface="+mn-cs"/>
              </a:rPr>
              <a:t>and </a:t>
            </a:r>
            <a:r>
              <a:rPr lang="en-US" sz="1200" b="0" i="0" u="none" strike="noStrike" kern="1200" dirty="0" err="1">
                <a:solidFill>
                  <a:schemeClr val="tx1"/>
                </a:solidFill>
                <a:effectLst/>
                <a:latin typeface="+mn-lt"/>
                <a:ea typeface="+mn-ea"/>
                <a:cs typeface="+mn-cs"/>
              </a:rPr>
              <a:t>optum_lab_id</a:t>
            </a:r>
            <a:r>
              <a:rPr lang="en-US" sz="1200" b="0" i="0" u="none" strike="noStrike" kern="1200" dirty="0">
                <a:solidFill>
                  <a:schemeClr val="tx1"/>
                </a:solidFill>
                <a:effectLst/>
                <a:latin typeface="+mn-lt"/>
                <a:ea typeface="+mn-ea"/>
                <a:cs typeface="+mn-cs"/>
              </a:rPr>
              <a:t> in (24079927,46164824)</a:t>
            </a:r>
            <a:r>
              <a:rPr lang="en-US" dirty="0"/>
              <a:t> </a:t>
            </a:r>
            <a:r>
              <a:rPr lang="en-US" sz="1200" b="0" i="0" u="none" strike="noStrike" kern="1200" dirty="0">
                <a:solidFill>
                  <a:schemeClr val="tx1"/>
                </a:solidFill>
                <a:effectLst/>
                <a:latin typeface="+mn-lt"/>
                <a:ea typeface="+mn-ea"/>
                <a:cs typeface="+mn-cs"/>
              </a:rPr>
              <a:t>and  </a:t>
            </a:r>
            <a:r>
              <a:rPr lang="en-US" sz="1200" b="0" i="0" u="none" strike="noStrike" kern="1200" dirty="0" err="1">
                <a:solidFill>
                  <a:schemeClr val="tx1"/>
                </a:solidFill>
                <a:effectLst/>
                <a:latin typeface="+mn-lt"/>
                <a:ea typeface="+mn-ea"/>
                <a:cs typeface="+mn-cs"/>
              </a:rPr>
              <a:t>generic_name</a:t>
            </a:r>
            <a:r>
              <a:rPr lang="en-US" sz="1200" b="0" i="0" u="none" strike="noStrike" kern="1200" dirty="0">
                <a:solidFill>
                  <a:schemeClr val="tx1"/>
                </a:solidFill>
                <a:effectLst/>
                <a:latin typeface="+mn-lt"/>
                <a:ea typeface="+mn-ea"/>
                <a:cs typeface="+mn-cs"/>
              </a:rPr>
              <a:t> like '%STATIN%' </a:t>
            </a:r>
            <a:r>
              <a:rPr lang="en-US" dirty="0"/>
              <a:t> </a:t>
            </a:r>
            <a:r>
              <a:rPr lang="en-US" sz="1200" b="0" i="0" u="none" strike="noStrike" kern="1200" dirty="0">
                <a:solidFill>
                  <a:schemeClr val="tx1"/>
                </a:solidFill>
                <a:effectLst/>
                <a:latin typeface="+mn-lt"/>
                <a:ea typeface="+mn-ea"/>
                <a:cs typeface="+mn-cs"/>
              </a:rPr>
              <a:t>and </a:t>
            </a:r>
            <a:r>
              <a:rPr lang="en-US" sz="1200" b="0" i="0" u="none" strike="noStrike" kern="1200" dirty="0" err="1">
                <a:solidFill>
                  <a:schemeClr val="tx1"/>
                </a:solidFill>
                <a:effectLst/>
                <a:latin typeface="+mn-lt"/>
                <a:ea typeface="+mn-ea"/>
                <a:cs typeface="+mn-cs"/>
              </a:rPr>
              <a:t>generic_name</a:t>
            </a:r>
            <a:r>
              <a:rPr lang="en-US" sz="1200" b="0" i="0" u="none" strike="noStrike" kern="1200" dirty="0">
                <a:solidFill>
                  <a:schemeClr val="tx1"/>
                </a:solidFill>
                <a:effectLst/>
                <a:latin typeface="+mn-lt"/>
                <a:ea typeface="+mn-ea"/>
                <a:cs typeface="+mn-cs"/>
              </a:rPr>
              <a:t> not like '%PENTOSTATIN%'</a:t>
            </a:r>
            <a:r>
              <a:rPr lang="en-US" dirty="0"/>
              <a:t> </a:t>
            </a:r>
            <a:r>
              <a:rPr lang="en-US" sz="1200" b="0" i="0" u="none" strike="noStrike" kern="1200" dirty="0">
                <a:solidFill>
                  <a:schemeClr val="tx1"/>
                </a:solidFill>
                <a:effectLst/>
                <a:latin typeface="+mn-lt"/>
                <a:ea typeface="+mn-ea"/>
                <a:cs typeface="+mn-cs"/>
              </a:rPr>
              <a:t>and </a:t>
            </a:r>
            <a:r>
              <a:rPr lang="en-US" sz="1200" b="0" i="0" u="none" strike="noStrike" kern="1200" dirty="0" err="1">
                <a:solidFill>
                  <a:schemeClr val="tx1"/>
                </a:solidFill>
                <a:effectLst/>
                <a:latin typeface="+mn-lt"/>
                <a:ea typeface="+mn-ea"/>
                <a:cs typeface="+mn-cs"/>
              </a:rPr>
              <a:t>generic_name</a:t>
            </a:r>
            <a:r>
              <a:rPr lang="en-US" sz="1200" b="0" i="0" u="none" strike="noStrike" kern="1200" dirty="0">
                <a:solidFill>
                  <a:schemeClr val="tx1"/>
                </a:solidFill>
                <a:effectLst/>
                <a:latin typeface="+mn-lt"/>
                <a:ea typeface="+mn-ea"/>
                <a:cs typeface="+mn-cs"/>
              </a:rPr>
              <a:t> not like '%NYSTATIN%' --AHFS_THERAPEUTIC_CLASS_DESC ='HMG-COA REDUCTASE INHIBITORS'</a:t>
            </a:r>
            <a:r>
              <a:rPr lang="en-US" dirty="0"/>
              <a:t> </a:t>
            </a:r>
            <a:r>
              <a:rPr lang="en-US" sz="1200" b="0" i="0" u="none" strike="noStrike" kern="1200" dirty="0">
                <a:solidFill>
                  <a:schemeClr val="tx1"/>
                </a:solidFill>
                <a:effectLst/>
                <a:latin typeface="+mn-lt"/>
                <a:ea typeface="+mn-ea"/>
                <a:cs typeface="+mn-cs"/>
              </a:rPr>
              <a:t>order by </a:t>
            </a:r>
            <a:r>
              <a:rPr lang="en-US" sz="1200" b="0" i="0" u="none" strike="noStrike" kern="1200" dirty="0" err="1">
                <a:solidFill>
                  <a:schemeClr val="tx1"/>
                </a:solidFill>
                <a:effectLst/>
                <a:latin typeface="+mn-lt"/>
                <a:ea typeface="+mn-ea"/>
                <a:cs typeface="+mn-cs"/>
              </a:rPr>
              <a:t>optum_lab_id</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asc,fill_date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asc</a:t>
            </a:r>
            <a:r>
              <a:rPr lang="en-US" dirty="0"/>
              <a:t> </a:t>
            </a:r>
          </a:p>
        </p:txBody>
      </p:sp>
      <p:sp>
        <p:nvSpPr>
          <p:cNvPr id="4" name="Slide Number Placeholder 3"/>
          <p:cNvSpPr>
            <a:spLocks noGrp="1"/>
          </p:cNvSpPr>
          <p:nvPr>
            <p:ph type="sldNum" sz="quarter" idx="10"/>
          </p:nvPr>
        </p:nvSpPr>
        <p:spPr/>
        <p:txBody>
          <a:bodyPr/>
          <a:lstStyle/>
          <a:p>
            <a:pPr>
              <a:defRPr/>
            </a:pPr>
            <a:fld id="{DAC66DC0-55CC-4F44-BE5E-ABE2A885F0BE}" type="slidenum">
              <a:rPr lang="en-US" smtClean="0"/>
              <a:pPr>
                <a:defRPr/>
              </a:pPr>
              <a:t>11</a:t>
            </a:fld>
            <a:endParaRPr lang="en-US"/>
          </a:p>
        </p:txBody>
      </p:sp>
    </p:spTree>
    <p:extLst>
      <p:ext uri="{BB962C8B-B14F-4D97-AF65-F5344CB8AC3E}">
        <p14:creationId xmlns:p14="http://schemas.microsoft.com/office/powerpoint/2010/main" val="32713853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w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w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 Blank">
    <p:spTree>
      <p:nvGrpSpPr>
        <p:cNvPr id="1" name=""/>
        <p:cNvGrpSpPr/>
        <p:nvPr/>
      </p:nvGrpSpPr>
      <p:grpSpPr>
        <a:xfrm>
          <a:off x="0" y="0"/>
          <a:ext cx="0" cy="0"/>
          <a:chOff x="0" y="0"/>
          <a:chExt cx="0" cy="0"/>
        </a:xfrm>
      </p:grpSpPr>
      <p:pic>
        <p:nvPicPr>
          <p:cNvPr id="4" name="Picture 11" descr="Optum_ColorBand-02"/>
          <p:cNvPicPr preferRelativeResize="0">
            <a:picLocks noChangeArrowheads="1"/>
          </p:cNvPicPr>
          <p:nvPr userDrawn="1"/>
        </p:nvPicPr>
        <p:blipFill>
          <a:blip r:embed="rId2"/>
          <a:srcRect/>
          <a:stretch>
            <a:fillRect/>
          </a:stretch>
        </p:blipFill>
        <p:spPr bwMode="auto">
          <a:xfrm>
            <a:off x="0" y="5008563"/>
            <a:ext cx="9144000" cy="109537"/>
          </a:xfrm>
          <a:prstGeom prst="rect">
            <a:avLst/>
          </a:prstGeom>
          <a:noFill/>
          <a:ln w="9525">
            <a:noFill/>
            <a:miter lim="800000"/>
            <a:headEnd/>
            <a:tailEnd/>
          </a:ln>
        </p:spPr>
      </p:pic>
      <p:sp>
        <p:nvSpPr>
          <p:cNvPr id="2" name="Title 1"/>
          <p:cNvSpPr>
            <a:spLocks noGrp="1"/>
          </p:cNvSpPr>
          <p:nvPr>
            <p:ph type="ctrTitle"/>
          </p:nvPr>
        </p:nvSpPr>
        <p:spPr>
          <a:xfrm>
            <a:off x="1016000" y="5295900"/>
            <a:ext cx="7772400" cy="704850"/>
          </a:xfrm>
        </p:spPr>
        <p:txBody>
          <a:bodyPr>
            <a:normAutofit/>
          </a:bodyPr>
          <a:lstStyle>
            <a:lvl1pPr algn="l">
              <a:defRPr sz="2000" b="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016000" y="6083300"/>
            <a:ext cx="7772400" cy="546100"/>
          </a:xfrm>
        </p:spPr>
        <p:txBody>
          <a:bodyPr>
            <a:normAutofit/>
          </a:bodyPr>
          <a:lstStyle>
            <a:lvl1pPr marL="0" indent="0" algn="l">
              <a:spcAft>
                <a:spcPts val="300"/>
              </a:spcAft>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6" name="Picture 6"/>
          <p:cNvPicPr>
            <a:picLocks noChangeAspect="1"/>
          </p:cNvPicPr>
          <p:nvPr userDrawn="1"/>
        </p:nvPicPr>
        <p:blipFill>
          <a:blip r:embed="rId3"/>
          <a:srcRect/>
          <a:stretch>
            <a:fillRect/>
          </a:stretch>
        </p:blipFill>
        <p:spPr bwMode="auto">
          <a:xfrm>
            <a:off x="396875" y="247650"/>
            <a:ext cx="2668588" cy="635000"/>
          </a:xfrm>
          <a:prstGeom prst="rect">
            <a:avLst/>
          </a:prstGeom>
          <a:noFill/>
          <a:ln w="9525">
            <a:noFill/>
            <a:miter lim="800000"/>
            <a:headEnd/>
            <a:tailEnd/>
          </a:ln>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2 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60120"/>
            <a:ext cx="4023360" cy="53063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4663440" y="960120"/>
            <a:ext cx="4023360" cy="53063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Placeholder 1"/>
          <p:cNvSpPr>
            <a:spLocks noGrp="1"/>
          </p:cNvSpPr>
          <p:nvPr>
            <p:ph type="title"/>
          </p:nvPr>
        </p:nvSpPr>
        <p:spPr>
          <a:xfrm>
            <a:off x="457200" y="148624"/>
            <a:ext cx="8229600" cy="612648"/>
          </a:xfrm>
          <a:prstGeom prst="rect">
            <a:avLst/>
          </a:prstGeom>
        </p:spPr>
        <p:txBody>
          <a:bodyPr rtlCol="0">
            <a:normAutofit/>
          </a:bodyPr>
          <a:lstStyle/>
          <a:p>
            <a:r>
              <a:rPr lang="en-US"/>
              <a:t>Click to edit Master title style</a:t>
            </a:r>
          </a:p>
        </p:txBody>
      </p:sp>
    </p:spTree>
    <p:extLst>
      <p:ext uri="{BB962C8B-B14F-4D97-AF65-F5344CB8AC3E}">
        <p14:creationId xmlns:p14="http://schemas.microsoft.com/office/powerpoint/2010/main" val="383959835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181983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4 Boxe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4023360" cy="24688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4663440" y="1143000"/>
            <a:ext cx="4023360" cy="24688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p:cNvSpPr>
            <a:spLocks noGrp="1"/>
          </p:cNvSpPr>
          <p:nvPr>
            <p:ph idx="14"/>
          </p:nvPr>
        </p:nvSpPr>
        <p:spPr>
          <a:xfrm>
            <a:off x="457200" y="3808475"/>
            <a:ext cx="4023360" cy="24688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p:cNvSpPr>
            <a:spLocks noGrp="1"/>
          </p:cNvSpPr>
          <p:nvPr>
            <p:ph idx="15"/>
          </p:nvPr>
        </p:nvSpPr>
        <p:spPr>
          <a:xfrm>
            <a:off x="4663440" y="3808475"/>
            <a:ext cx="4023360" cy="24688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1"/>
          <p:cNvSpPr>
            <a:spLocks noGrp="1"/>
          </p:cNvSpPr>
          <p:nvPr>
            <p:ph type="title"/>
          </p:nvPr>
        </p:nvSpPr>
        <p:spPr>
          <a:xfrm>
            <a:off x="457200" y="148624"/>
            <a:ext cx="8229600" cy="612648"/>
          </a:xfrm>
          <a:prstGeom prst="rect">
            <a:avLst/>
          </a:prstGeom>
        </p:spPr>
        <p:txBody>
          <a:bodyPr rtlCol="0">
            <a:normAutofit/>
          </a:bodyPr>
          <a:lstStyle/>
          <a:p>
            <a:r>
              <a:rPr lang="en-US"/>
              <a:t>Click to edit Master title style</a:t>
            </a:r>
            <a:endParaRPr lang="en-US" dirty="0"/>
          </a:p>
        </p:txBody>
      </p:sp>
    </p:spTree>
    <p:extLst>
      <p:ext uri="{BB962C8B-B14F-4D97-AF65-F5344CB8AC3E}">
        <p14:creationId xmlns:p14="http://schemas.microsoft.com/office/powerpoint/2010/main" val="22113184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Divider Slide 2">
    <p:spTree>
      <p:nvGrpSpPr>
        <p:cNvPr id="1" name=""/>
        <p:cNvGrpSpPr/>
        <p:nvPr/>
      </p:nvGrpSpPr>
      <p:grpSpPr>
        <a:xfrm>
          <a:off x="0" y="0"/>
          <a:ext cx="0" cy="0"/>
          <a:chOff x="0" y="0"/>
          <a:chExt cx="0" cy="0"/>
        </a:xfrm>
      </p:grpSpPr>
      <p:pic>
        <p:nvPicPr>
          <p:cNvPr id="4" name="Picture 9" descr="106451203_20rev.jpg"/>
          <p:cNvPicPr>
            <a:picLocks noChangeAspect="1"/>
          </p:cNvPicPr>
          <p:nvPr userDrawn="1"/>
        </p:nvPicPr>
        <p:blipFill>
          <a:blip r:embed="rId2"/>
          <a:srcRect/>
          <a:stretch>
            <a:fillRect/>
          </a:stretch>
        </p:blipFill>
        <p:spPr bwMode="auto">
          <a:xfrm>
            <a:off x="0" y="1235075"/>
            <a:ext cx="9144000" cy="3773488"/>
          </a:xfrm>
          <a:prstGeom prst="rect">
            <a:avLst/>
          </a:prstGeom>
          <a:noFill/>
          <a:ln w="9525">
            <a:noFill/>
            <a:miter lim="800000"/>
            <a:headEnd/>
            <a:tailEnd/>
          </a:ln>
        </p:spPr>
      </p:pic>
      <p:pic>
        <p:nvPicPr>
          <p:cNvPr id="5" name="Picture 11" descr="Optum_ColorBand-02"/>
          <p:cNvPicPr preferRelativeResize="0">
            <a:picLocks noChangeArrowheads="1"/>
          </p:cNvPicPr>
          <p:nvPr userDrawn="1"/>
        </p:nvPicPr>
        <p:blipFill>
          <a:blip r:embed="rId3"/>
          <a:srcRect/>
          <a:stretch>
            <a:fillRect/>
          </a:stretch>
        </p:blipFill>
        <p:spPr bwMode="auto">
          <a:xfrm>
            <a:off x="0" y="5008563"/>
            <a:ext cx="9144000" cy="109537"/>
          </a:xfrm>
          <a:prstGeom prst="rect">
            <a:avLst/>
          </a:prstGeom>
          <a:noFill/>
          <a:ln w="9525">
            <a:noFill/>
            <a:miter lim="800000"/>
            <a:headEnd/>
            <a:tailEnd/>
          </a:ln>
        </p:spPr>
      </p:pic>
      <p:pic>
        <p:nvPicPr>
          <p:cNvPr id="6" name="Picture 6"/>
          <p:cNvPicPr>
            <a:picLocks noChangeAspect="1"/>
          </p:cNvPicPr>
          <p:nvPr userDrawn="1"/>
        </p:nvPicPr>
        <p:blipFill>
          <a:blip r:embed="rId4"/>
          <a:srcRect/>
          <a:stretch>
            <a:fillRect/>
          </a:stretch>
        </p:blipFill>
        <p:spPr bwMode="auto">
          <a:xfrm>
            <a:off x="396875" y="247650"/>
            <a:ext cx="2668588" cy="635000"/>
          </a:xfrm>
          <a:prstGeom prst="rect">
            <a:avLst/>
          </a:prstGeom>
          <a:noFill/>
          <a:ln w="9525">
            <a:noFill/>
            <a:miter lim="800000"/>
            <a:headEnd/>
            <a:tailEnd/>
          </a:ln>
        </p:spPr>
      </p:pic>
      <p:sp>
        <p:nvSpPr>
          <p:cNvPr id="3" name="Subtitle 2"/>
          <p:cNvSpPr>
            <a:spLocks noGrp="1"/>
          </p:cNvSpPr>
          <p:nvPr>
            <p:ph type="subTitle" idx="1"/>
          </p:nvPr>
        </p:nvSpPr>
        <p:spPr>
          <a:xfrm>
            <a:off x="2599200" y="5270500"/>
            <a:ext cx="6149016" cy="1371600"/>
          </a:xfrm>
        </p:spPr>
        <p:txBody>
          <a:bodyPr>
            <a:normAutofit/>
          </a:bodyPr>
          <a:lstStyle>
            <a:lvl1pPr marL="0" indent="0" algn="l">
              <a:spcAft>
                <a:spcPts val="300"/>
              </a:spcAft>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3" name="Title 1"/>
          <p:cNvSpPr>
            <a:spLocks noGrp="1"/>
          </p:cNvSpPr>
          <p:nvPr>
            <p:ph type="ctrTitle"/>
          </p:nvPr>
        </p:nvSpPr>
        <p:spPr>
          <a:xfrm>
            <a:off x="2599200" y="2468880"/>
            <a:ext cx="6149016" cy="1143000"/>
          </a:xfrm>
        </p:spPr>
        <p:txBody>
          <a:bodyPr anchor="ctr">
            <a:noAutofit/>
          </a:bodyPr>
          <a:lstStyle>
            <a:lvl1pPr algn="l">
              <a:defRPr sz="2400" b="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76789143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Divider Slide 3">
    <p:spTree>
      <p:nvGrpSpPr>
        <p:cNvPr id="1" name=""/>
        <p:cNvGrpSpPr/>
        <p:nvPr/>
      </p:nvGrpSpPr>
      <p:grpSpPr>
        <a:xfrm>
          <a:off x="0" y="0"/>
          <a:ext cx="0" cy="0"/>
          <a:chOff x="0" y="0"/>
          <a:chExt cx="0" cy="0"/>
        </a:xfrm>
      </p:grpSpPr>
      <p:sp>
        <p:nvSpPr>
          <p:cNvPr id="4" name="Rectangle 10"/>
          <p:cNvSpPr>
            <a:spLocks noChangeArrowheads="1"/>
          </p:cNvSpPr>
          <p:nvPr userDrawn="1"/>
        </p:nvSpPr>
        <p:spPr bwMode="auto">
          <a:xfrm>
            <a:off x="0" y="5097463"/>
            <a:ext cx="9144000" cy="1760537"/>
          </a:xfrm>
          <a:prstGeom prst="rect">
            <a:avLst/>
          </a:prstGeom>
          <a:solidFill>
            <a:srgbClr val="E87722"/>
          </a:solidFill>
          <a:ln>
            <a:noFill/>
          </a:ln>
          <a:effectLst/>
          <a:extLst/>
        </p:spPr>
        <p:txBody>
          <a:bodyPr wrap="none" anchor="ctr"/>
          <a:lstStyle/>
          <a:p>
            <a:pPr fontAlgn="auto">
              <a:spcBef>
                <a:spcPts val="0"/>
              </a:spcBef>
              <a:spcAft>
                <a:spcPts val="0"/>
              </a:spcAft>
              <a:defRPr/>
            </a:pPr>
            <a:endParaRPr lang="en-US">
              <a:solidFill>
                <a:srgbClr val="53565A"/>
              </a:solidFill>
              <a:latin typeface="Arial"/>
            </a:endParaRPr>
          </a:p>
        </p:txBody>
      </p:sp>
      <p:pic>
        <p:nvPicPr>
          <p:cNvPr id="5" name="Picture 11" descr="Optum_ColorBand-02"/>
          <p:cNvPicPr preferRelativeResize="0">
            <a:picLocks noChangeArrowheads="1"/>
          </p:cNvPicPr>
          <p:nvPr userDrawn="1"/>
        </p:nvPicPr>
        <p:blipFill>
          <a:blip r:embed="rId2"/>
          <a:srcRect/>
          <a:stretch>
            <a:fillRect/>
          </a:stretch>
        </p:blipFill>
        <p:spPr bwMode="auto">
          <a:xfrm>
            <a:off x="0" y="5008563"/>
            <a:ext cx="9144000" cy="109537"/>
          </a:xfrm>
          <a:prstGeom prst="rect">
            <a:avLst/>
          </a:prstGeom>
          <a:noFill/>
          <a:ln w="9525">
            <a:noFill/>
            <a:miter lim="800000"/>
            <a:headEnd/>
            <a:tailEnd/>
          </a:ln>
        </p:spPr>
      </p:pic>
      <p:pic>
        <p:nvPicPr>
          <p:cNvPr id="6" name="Picture 6"/>
          <p:cNvPicPr>
            <a:picLocks noChangeAspect="1"/>
          </p:cNvPicPr>
          <p:nvPr userDrawn="1"/>
        </p:nvPicPr>
        <p:blipFill>
          <a:blip r:embed="rId3"/>
          <a:srcRect/>
          <a:stretch>
            <a:fillRect/>
          </a:stretch>
        </p:blipFill>
        <p:spPr bwMode="auto">
          <a:xfrm>
            <a:off x="396875" y="247650"/>
            <a:ext cx="2668588" cy="635000"/>
          </a:xfrm>
          <a:prstGeom prst="rect">
            <a:avLst/>
          </a:prstGeom>
          <a:noFill/>
          <a:ln w="9525">
            <a:noFill/>
            <a:miter lim="800000"/>
            <a:headEnd/>
            <a:tailEnd/>
          </a:ln>
        </p:spPr>
      </p:pic>
      <p:sp>
        <p:nvSpPr>
          <p:cNvPr id="14" name="Title 1"/>
          <p:cNvSpPr>
            <a:spLocks noGrp="1"/>
          </p:cNvSpPr>
          <p:nvPr>
            <p:ph type="ctrTitle"/>
          </p:nvPr>
        </p:nvSpPr>
        <p:spPr>
          <a:xfrm>
            <a:off x="2599200" y="2468880"/>
            <a:ext cx="6149016" cy="1143000"/>
          </a:xfrm>
        </p:spPr>
        <p:txBody>
          <a:bodyPr anchor="ctr">
            <a:noAutofit/>
          </a:bodyPr>
          <a:lstStyle>
            <a:lvl1pPr algn="l">
              <a:defRPr sz="2400" b="0">
                <a:solidFill>
                  <a:schemeClr val="tx1"/>
                </a:solidFill>
              </a:defRPr>
            </a:lvl1pPr>
          </a:lstStyle>
          <a:p>
            <a:r>
              <a:rPr lang="en-US"/>
              <a:t>Click to edit Master title style</a:t>
            </a:r>
            <a:endParaRPr lang="en-US" dirty="0"/>
          </a:p>
        </p:txBody>
      </p:sp>
      <p:sp>
        <p:nvSpPr>
          <p:cNvPr id="15" name="Subtitle 2"/>
          <p:cNvSpPr>
            <a:spLocks noGrp="1"/>
          </p:cNvSpPr>
          <p:nvPr>
            <p:ph type="subTitle" idx="1"/>
          </p:nvPr>
        </p:nvSpPr>
        <p:spPr>
          <a:xfrm>
            <a:off x="2599200" y="5270500"/>
            <a:ext cx="6149016" cy="1371600"/>
          </a:xfrm>
        </p:spPr>
        <p:txBody>
          <a:bodyPr>
            <a:normAutofit/>
          </a:bodyPr>
          <a:lstStyle>
            <a:lvl1pPr marL="0" indent="0" algn="l">
              <a:spcAft>
                <a:spcPts val="300"/>
              </a:spcAft>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62806758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3_Blank">
    <p:spTree>
      <p:nvGrpSpPr>
        <p:cNvPr id="1" name=""/>
        <p:cNvGrpSpPr/>
        <p:nvPr/>
      </p:nvGrpSpPr>
      <p:grpSpPr>
        <a:xfrm>
          <a:off x="0" y="0"/>
          <a:ext cx="0" cy="0"/>
          <a:chOff x="0" y="0"/>
          <a:chExt cx="0" cy="0"/>
        </a:xfrm>
      </p:grpSpPr>
      <p:pic>
        <p:nvPicPr>
          <p:cNvPr id="2" name="Picture 12"/>
          <p:cNvPicPr>
            <a:picLocks noChangeAspect="1"/>
          </p:cNvPicPr>
          <p:nvPr userDrawn="1"/>
        </p:nvPicPr>
        <p:blipFill>
          <a:blip r:embed="rId2"/>
          <a:srcRect/>
          <a:stretch>
            <a:fillRect/>
          </a:stretch>
        </p:blipFill>
        <p:spPr bwMode="auto">
          <a:xfrm>
            <a:off x="161925" y="6288088"/>
            <a:ext cx="1466850" cy="349250"/>
          </a:xfrm>
          <a:prstGeom prst="rect">
            <a:avLst/>
          </a:prstGeom>
          <a:noFill/>
          <a:ln w="9525">
            <a:noFill/>
            <a:miter lim="800000"/>
            <a:headEnd/>
            <a:tailEnd/>
          </a:ln>
        </p:spPr>
      </p:pic>
    </p:spTree>
    <p:extLst>
      <p:ext uri="{BB962C8B-B14F-4D97-AF65-F5344CB8AC3E}">
        <p14:creationId xmlns:p14="http://schemas.microsoft.com/office/powerpoint/2010/main" val="410675528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Header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20776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E591AEE-4CCE-439C-9803-967BE1E52B38}" type="datetimeFigureOut">
              <a:rPr lang="en-US" smtClean="0">
                <a:solidFill>
                  <a:prstClr val="black">
                    <a:tint val="75000"/>
                  </a:prstClr>
                </a:solidFill>
              </a:rPr>
              <a:pPr/>
              <a:t>4/17/19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12CEC97-A521-4828-AC77-56710F6A3B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892152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E591AEE-4CCE-439C-9803-967BE1E52B38}" type="datetimeFigureOut">
              <a:rPr lang="en-US" smtClean="0">
                <a:solidFill>
                  <a:prstClr val="black">
                    <a:tint val="75000"/>
                  </a:prstClr>
                </a:solidFill>
              </a:rPr>
              <a:pPr/>
              <a:t>4/17/19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12CEC97-A521-4828-AC77-56710F6A3B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55574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591AEE-4CCE-439C-9803-967BE1E52B38}" type="datetimeFigureOut">
              <a:rPr lang="en-US" smtClean="0">
                <a:solidFill>
                  <a:prstClr val="black">
                    <a:tint val="75000"/>
                  </a:prstClr>
                </a:solidFill>
              </a:rPr>
              <a:pPr/>
              <a:t>4/17/19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12CEC97-A521-4828-AC77-56710F6A3B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495261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E591AEE-4CCE-439C-9803-967BE1E52B38}" type="datetimeFigureOut">
              <a:rPr lang="en-US" smtClean="0">
                <a:solidFill>
                  <a:prstClr val="black">
                    <a:tint val="75000"/>
                  </a:prstClr>
                </a:solidFill>
              </a:rPr>
              <a:pPr/>
              <a:t>4/17/19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12CEC97-A521-4828-AC77-56710F6A3B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698426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E591AEE-4CCE-439C-9803-967BE1E52B38}" type="datetimeFigureOut">
              <a:rPr lang="en-US" smtClean="0">
                <a:solidFill>
                  <a:prstClr val="black">
                    <a:tint val="75000"/>
                  </a:prstClr>
                </a:solidFill>
              </a:rPr>
              <a:pPr/>
              <a:t>4/17/19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12CEC97-A521-4828-AC77-56710F6A3B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900771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E591AEE-4CCE-439C-9803-967BE1E52B38}" type="datetimeFigureOut">
              <a:rPr lang="en-US" smtClean="0">
                <a:solidFill>
                  <a:prstClr val="black">
                    <a:tint val="75000"/>
                  </a:prstClr>
                </a:solidFill>
              </a:rPr>
              <a:pPr/>
              <a:t>4/17/19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12CEC97-A521-4828-AC77-56710F6A3B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11612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591AEE-4CCE-439C-9803-967BE1E52B38}" type="datetimeFigureOut">
              <a:rPr lang="en-US" smtClean="0">
                <a:solidFill>
                  <a:prstClr val="black">
                    <a:tint val="75000"/>
                  </a:prstClr>
                </a:solidFill>
              </a:rPr>
              <a:pPr/>
              <a:t>4/17/19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12CEC97-A521-4828-AC77-56710F6A3B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57125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E591AEE-4CCE-439C-9803-967BE1E52B38}" type="datetimeFigureOut">
              <a:rPr lang="en-US" smtClean="0">
                <a:solidFill>
                  <a:prstClr val="black">
                    <a:tint val="75000"/>
                  </a:prstClr>
                </a:solidFill>
              </a:rPr>
              <a:pPr/>
              <a:t>4/17/19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12CEC97-A521-4828-AC77-56710F6A3B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748439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E591AEE-4CCE-439C-9803-967BE1E52B38}" type="datetimeFigureOut">
              <a:rPr lang="en-US" smtClean="0">
                <a:solidFill>
                  <a:prstClr val="black">
                    <a:tint val="75000"/>
                  </a:prstClr>
                </a:solidFill>
              </a:rPr>
              <a:pPr/>
              <a:t>4/17/19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12CEC97-A521-4828-AC77-56710F6A3B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183068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E591AEE-4CCE-439C-9803-967BE1E52B38}" type="datetimeFigureOut">
              <a:rPr lang="en-US" smtClean="0">
                <a:solidFill>
                  <a:prstClr val="black">
                    <a:tint val="75000"/>
                  </a:prstClr>
                </a:solidFill>
              </a:rPr>
              <a:pPr/>
              <a:t>4/17/19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12CEC97-A521-4828-AC77-56710F6A3B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085703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E591AEE-4CCE-439C-9803-967BE1E52B38}" type="datetimeFigureOut">
              <a:rPr lang="en-US" smtClean="0">
                <a:solidFill>
                  <a:prstClr val="black">
                    <a:tint val="75000"/>
                  </a:prstClr>
                </a:solidFill>
              </a:rPr>
              <a:pPr/>
              <a:t>4/17/19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12CEC97-A521-4828-AC77-56710F6A3B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98721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60120"/>
            <a:ext cx="4023360" cy="53063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4663440" y="960120"/>
            <a:ext cx="4023360" cy="53063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Placeholder 1"/>
          <p:cNvSpPr>
            <a:spLocks noGrp="1"/>
          </p:cNvSpPr>
          <p:nvPr>
            <p:ph type="title"/>
          </p:nvPr>
        </p:nvSpPr>
        <p:spPr>
          <a:xfrm>
            <a:off x="457200" y="148624"/>
            <a:ext cx="8229600" cy="612648"/>
          </a:xfrm>
          <a:prstGeom prst="rect">
            <a:avLst/>
          </a:prstGeom>
        </p:spPr>
        <p:txBody>
          <a:bodyPr rtlCol="0">
            <a:normAutofit/>
          </a:bodyPr>
          <a:lstStyle/>
          <a:p>
            <a:r>
              <a:rPr lang="en-US"/>
              <a:t>Click to edit Master title style</a:t>
            </a: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 Boxe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4023360" cy="24688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4663440" y="1143000"/>
            <a:ext cx="4023360" cy="24688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p:cNvSpPr>
            <a:spLocks noGrp="1"/>
          </p:cNvSpPr>
          <p:nvPr>
            <p:ph idx="14"/>
          </p:nvPr>
        </p:nvSpPr>
        <p:spPr>
          <a:xfrm>
            <a:off x="457200" y="3808475"/>
            <a:ext cx="4023360" cy="24688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p:cNvSpPr>
            <a:spLocks noGrp="1"/>
          </p:cNvSpPr>
          <p:nvPr>
            <p:ph idx="15"/>
          </p:nvPr>
        </p:nvSpPr>
        <p:spPr>
          <a:xfrm>
            <a:off x="4663440" y="3808475"/>
            <a:ext cx="4023360" cy="24688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1"/>
          <p:cNvSpPr>
            <a:spLocks noGrp="1"/>
          </p:cNvSpPr>
          <p:nvPr>
            <p:ph type="title"/>
          </p:nvPr>
        </p:nvSpPr>
        <p:spPr>
          <a:xfrm>
            <a:off x="457200" y="148624"/>
            <a:ext cx="8229600" cy="612648"/>
          </a:xfrm>
          <a:prstGeom prst="rect">
            <a:avLst/>
          </a:prstGeom>
        </p:spPr>
        <p:txBody>
          <a:bodyPr rtlCol="0">
            <a:normAutofit/>
          </a:bodyPr>
          <a:lstStyle/>
          <a:p>
            <a:r>
              <a:rPr lang="en-US"/>
              <a:t>Click to edit Master title style</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Divider Slide 1">
    <p:spTree>
      <p:nvGrpSpPr>
        <p:cNvPr id="1" name=""/>
        <p:cNvGrpSpPr/>
        <p:nvPr/>
      </p:nvGrpSpPr>
      <p:grpSpPr>
        <a:xfrm>
          <a:off x="0" y="0"/>
          <a:ext cx="0" cy="0"/>
          <a:chOff x="0" y="0"/>
          <a:chExt cx="0" cy="0"/>
        </a:xfrm>
      </p:grpSpPr>
      <p:pic>
        <p:nvPicPr>
          <p:cNvPr id="4" name="Picture 11" descr="Optum_ColorBand-02"/>
          <p:cNvPicPr preferRelativeResize="0">
            <a:picLocks noChangeArrowheads="1"/>
          </p:cNvPicPr>
          <p:nvPr userDrawn="1"/>
        </p:nvPicPr>
        <p:blipFill>
          <a:blip r:embed="rId2"/>
          <a:srcRect/>
          <a:stretch>
            <a:fillRect/>
          </a:stretch>
        </p:blipFill>
        <p:spPr bwMode="auto">
          <a:xfrm>
            <a:off x="0" y="5008563"/>
            <a:ext cx="9144000" cy="109537"/>
          </a:xfrm>
          <a:prstGeom prst="rect">
            <a:avLst/>
          </a:prstGeom>
          <a:noFill/>
          <a:ln w="9525">
            <a:noFill/>
            <a:miter lim="800000"/>
            <a:headEnd/>
            <a:tailEnd/>
          </a:ln>
        </p:spPr>
      </p:pic>
      <p:pic>
        <p:nvPicPr>
          <p:cNvPr id="5" name="Picture 6"/>
          <p:cNvPicPr>
            <a:picLocks noChangeAspect="1"/>
          </p:cNvPicPr>
          <p:nvPr userDrawn="1"/>
        </p:nvPicPr>
        <p:blipFill>
          <a:blip r:embed="rId3"/>
          <a:srcRect/>
          <a:stretch>
            <a:fillRect/>
          </a:stretch>
        </p:blipFill>
        <p:spPr bwMode="auto">
          <a:xfrm>
            <a:off x="396875" y="247650"/>
            <a:ext cx="2668588" cy="635000"/>
          </a:xfrm>
          <a:prstGeom prst="rect">
            <a:avLst/>
          </a:prstGeom>
          <a:noFill/>
          <a:ln w="9525">
            <a:noFill/>
            <a:miter lim="800000"/>
            <a:headEnd/>
            <a:tailEnd/>
          </a:ln>
        </p:spPr>
      </p:pic>
      <p:sp>
        <p:nvSpPr>
          <p:cNvPr id="2" name="Title 1"/>
          <p:cNvSpPr>
            <a:spLocks noGrp="1"/>
          </p:cNvSpPr>
          <p:nvPr>
            <p:ph type="ctrTitle"/>
          </p:nvPr>
        </p:nvSpPr>
        <p:spPr>
          <a:xfrm>
            <a:off x="2599199" y="2468880"/>
            <a:ext cx="6149015" cy="1143000"/>
          </a:xfrm>
        </p:spPr>
        <p:txBody>
          <a:bodyPr anchor="ctr">
            <a:noAutofit/>
          </a:bodyPr>
          <a:lstStyle>
            <a:lvl1pPr algn="l">
              <a:defRPr sz="2400" b="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2599199" y="5266944"/>
            <a:ext cx="6149015" cy="1371600"/>
          </a:xfrm>
        </p:spPr>
        <p:txBody>
          <a:bodyPr>
            <a:normAutofit/>
          </a:bodyPr>
          <a:lstStyle>
            <a:lvl1pPr marL="0" indent="0" algn="l">
              <a:spcAft>
                <a:spcPts val="300"/>
              </a:spcAft>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Slide 2">
    <p:spTree>
      <p:nvGrpSpPr>
        <p:cNvPr id="1" name=""/>
        <p:cNvGrpSpPr/>
        <p:nvPr/>
      </p:nvGrpSpPr>
      <p:grpSpPr>
        <a:xfrm>
          <a:off x="0" y="0"/>
          <a:ext cx="0" cy="0"/>
          <a:chOff x="0" y="0"/>
          <a:chExt cx="0" cy="0"/>
        </a:xfrm>
      </p:grpSpPr>
      <p:pic>
        <p:nvPicPr>
          <p:cNvPr id="4" name="Picture 9" descr="106451203_20rev.jpg"/>
          <p:cNvPicPr>
            <a:picLocks noChangeAspect="1"/>
          </p:cNvPicPr>
          <p:nvPr userDrawn="1"/>
        </p:nvPicPr>
        <p:blipFill>
          <a:blip r:embed="rId2"/>
          <a:srcRect/>
          <a:stretch>
            <a:fillRect/>
          </a:stretch>
        </p:blipFill>
        <p:spPr bwMode="auto">
          <a:xfrm>
            <a:off x="0" y="1235075"/>
            <a:ext cx="9144000" cy="3773488"/>
          </a:xfrm>
          <a:prstGeom prst="rect">
            <a:avLst/>
          </a:prstGeom>
          <a:noFill/>
          <a:ln w="9525">
            <a:noFill/>
            <a:miter lim="800000"/>
            <a:headEnd/>
            <a:tailEnd/>
          </a:ln>
        </p:spPr>
      </p:pic>
      <p:pic>
        <p:nvPicPr>
          <p:cNvPr id="5" name="Picture 11" descr="Optum_ColorBand-02"/>
          <p:cNvPicPr preferRelativeResize="0">
            <a:picLocks noChangeArrowheads="1"/>
          </p:cNvPicPr>
          <p:nvPr userDrawn="1"/>
        </p:nvPicPr>
        <p:blipFill>
          <a:blip r:embed="rId3"/>
          <a:srcRect/>
          <a:stretch>
            <a:fillRect/>
          </a:stretch>
        </p:blipFill>
        <p:spPr bwMode="auto">
          <a:xfrm>
            <a:off x="0" y="5008563"/>
            <a:ext cx="9144000" cy="109537"/>
          </a:xfrm>
          <a:prstGeom prst="rect">
            <a:avLst/>
          </a:prstGeom>
          <a:noFill/>
          <a:ln w="9525">
            <a:noFill/>
            <a:miter lim="800000"/>
            <a:headEnd/>
            <a:tailEnd/>
          </a:ln>
        </p:spPr>
      </p:pic>
      <p:pic>
        <p:nvPicPr>
          <p:cNvPr id="6" name="Picture 6"/>
          <p:cNvPicPr>
            <a:picLocks noChangeAspect="1"/>
          </p:cNvPicPr>
          <p:nvPr userDrawn="1"/>
        </p:nvPicPr>
        <p:blipFill>
          <a:blip r:embed="rId4"/>
          <a:srcRect/>
          <a:stretch>
            <a:fillRect/>
          </a:stretch>
        </p:blipFill>
        <p:spPr bwMode="auto">
          <a:xfrm>
            <a:off x="396875" y="247650"/>
            <a:ext cx="2668588" cy="635000"/>
          </a:xfrm>
          <a:prstGeom prst="rect">
            <a:avLst/>
          </a:prstGeom>
          <a:noFill/>
          <a:ln w="9525">
            <a:noFill/>
            <a:miter lim="800000"/>
            <a:headEnd/>
            <a:tailEnd/>
          </a:ln>
        </p:spPr>
      </p:pic>
      <p:sp>
        <p:nvSpPr>
          <p:cNvPr id="3" name="Subtitle 2"/>
          <p:cNvSpPr>
            <a:spLocks noGrp="1"/>
          </p:cNvSpPr>
          <p:nvPr>
            <p:ph type="subTitle" idx="1"/>
          </p:nvPr>
        </p:nvSpPr>
        <p:spPr>
          <a:xfrm>
            <a:off x="2599200" y="5270500"/>
            <a:ext cx="6149016" cy="1371600"/>
          </a:xfrm>
        </p:spPr>
        <p:txBody>
          <a:bodyPr>
            <a:normAutofit/>
          </a:bodyPr>
          <a:lstStyle>
            <a:lvl1pPr marL="0" indent="0" algn="l">
              <a:spcAft>
                <a:spcPts val="300"/>
              </a:spcAft>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3" name="Title 1"/>
          <p:cNvSpPr>
            <a:spLocks noGrp="1"/>
          </p:cNvSpPr>
          <p:nvPr>
            <p:ph type="ctrTitle"/>
          </p:nvPr>
        </p:nvSpPr>
        <p:spPr>
          <a:xfrm>
            <a:off x="2599200" y="2468880"/>
            <a:ext cx="6149016" cy="1143000"/>
          </a:xfrm>
        </p:spPr>
        <p:txBody>
          <a:bodyPr anchor="ctr">
            <a:noAutofit/>
          </a:bodyPr>
          <a:lstStyle>
            <a:lvl1pPr algn="l">
              <a:defRPr sz="2400" b="0">
                <a:solidFill>
                  <a:schemeClr val="bg1"/>
                </a:solidFill>
              </a:defRPr>
            </a:lvl1pPr>
          </a:lstStyle>
          <a:p>
            <a:r>
              <a:rPr lang="en-US"/>
              <a:t>Click to edit Master title style</a:t>
            </a:r>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Slide 3">
    <p:spTree>
      <p:nvGrpSpPr>
        <p:cNvPr id="1" name=""/>
        <p:cNvGrpSpPr/>
        <p:nvPr/>
      </p:nvGrpSpPr>
      <p:grpSpPr>
        <a:xfrm>
          <a:off x="0" y="0"/>
          <a:ext cx="0" cy="0"/>
          <a:chOff x="0" y="0"/>
          <a:chExt cx="0" cy="0"/>
        </a:xfrm>
      </p:grpSpPr>
      <p:sp>
        <p:nvSpPr>
          <p:cNvPr id="4" name="Rectangle 10"/>
          <p:cNvSpPr>
            <a:spLocks noChangeArrowheads="1"/>
          </p:cNvSpPr>
          <p:nvPr userDrawn="1"/>
        </p:nvSpPr>
        <p:spPr bwMode="auto">
          <a:xfrm>
            <a:off x="0" y="5097463"/>
            <a:ext cx="9144000" cy="1760537"/>
          </a:xfrm>
          <a:prstGeom prst="rect">
            <a:avLst/>
          </a:prstGeom>
          <a:solidFill>
            <a:srgbClr val="E87722"/>
          </a:solidFill>
          <a:ln>
            <a:noFill/>
          </a:ln>
          <a:effectLst/>
          <a:extLst/>
        </p:spPr>
        <p:txBody>
          <a:bodyPr wrap="none" anchor="ctr"/>
          <a:lstStyle/>
          <a:p>
            <a:pPr fontAlgn="auto">
              <a:spcBef>
                <a:spcPts val="0"/>
              </a:spcBef>
              <a:spcAft>
                <a:spcPts val="0"/>
              </a:spcAft>
              <a:defRPr/>
            </a:pPr>
            <a:endParaRPr lang="en-US">
              <a:latin typeface="+mn-lt"/>
            </a:endParaRPr>
          </a:p>
        </p:txBody>
      </p:sp>
      <p:pic>
        <p:nvPicPr>
          <p:cNvPr id="5" name="Picture 11" descr="Optum_ColorBand-02"/>
          <p:cNvPicPr preferRelativeResize="0">
            <a:picLocks noChangeArrowheads="1"/>
          </p:cNvPicPr>
          <p:nvPr userDrawn="1"/>
        </p:nvPicPr>
        <p:blipFill>
          <a:blip r:embed="rId2"/>
          <a:srcRect/>
          <a:stretch>
            <a:fillRect/>
          </a:stretch>
        </p:blipFill>
        <p:spPr bwMode="auto">
          <a:xfrm>
            <a:off x="0" y="5008563"/>
            <a:ext cx="9144000" cy="109537"/>
          </a:xfrm>
          <a:prstGeom prst="rect">
            <a:avLst/>
          </a:prstGeom>
          <a:noFill/>
          <a:ln w="9525">
            <a:noFill/>
            <a:miter lim="800000"/>
            <a:headEnd/>
            <a:tailEnd/>
          </a:ln>
        </p:spPr>
      </p:pic>
      <p:pic>
        <p:nvPicPr>
          <p:cNvPr id="6" name="Picture 6"/>
          <p:cNvPicPr>
            <a:picLocks noChangeAspect="1"/>
          </p:cNvPicPr>
          <p:nvPr userDrawn="1"/>
        </p:nvPicPr>
        <p:blipFill>
          <a:blip r:embed="rId3"/>
          <a:srcRect/>
          <a:stretch>
            <a:fillRect/>
          </a:stretch>
        </p:blipFill>
        <p:spPr bwMode="auto">
          <a:xfrm>
            <a:off x="396875" y="247650"/>
            <a:ext cx="2668588" cy="635000"/>
          </a:xfrm>
          <a:prstGeom prst="rect">
            <a:avLst/>
          </a:prstGeom>
          <a:noFill/>
          <a:ln w="9525">
            <a:noFill/>
            <a:miter lim="800000"/>
            <a:headEnd/>
            <a:tailEnd/>
          </a:ln>
        </p:spPr>
      </p:pic>
      <p:sp>
        <p:nvSpPr>
          <p:cNvPr id="14" name="Title 1"/>
          <p:cNvSpPr>
            <a:spLocks noGrp="1"/>
          </p:cNvSpPr>
          <p:nvPr>
            <p:ph type="ctrTitle"/>
          </p:nvPr>
        </p:nvSpPr>
        <p:spPr>
          <a:xfrm>
            <a:off x="2599200" y="2468880"/>
            <a:ext cx="6149016" cy="1143000"/>
          </a:xfrm>
        </p:spPr>
        <p:txBody>
          <a:bodyPr anchor="ctr">
            <a:noAutofit/>
          </a:bodyPr>
          <a:lstStyle>
            <a:lvl1pPr algn="l">
              <a:defRPr sz="2400" b="0">
                <a:solidFill>
                  <a:schemeClr val="tx1"/>
                </a:solidFill>
              </a:defRPr>
            </a:lvl1pPr>
          </a:lstStyle>
          <a:p>
            <a:r>
              <a:rPr lang="en-US"/>
              <a:t>Click to edit Master title style</a:t>
            </a:r>
            <a:endParaRPr lang="en-US" dirty="0"/>
          </a:p>
        </p:txBody>
      </p:sp>
      <p:sp>
        <p:nvSpPr>
          <p:cNvPr id="15" name="Subtitle 2"/>
          <p:cNvSpPr>
            <a:spLocks noGrp="1"/>
          </p:cNvSpPr>
          <p:nvPr>
            <p:ph type="subTitle" idx="1"/>
          </p:nvPr>
        </p:nvSpPr>
        <p:spPr>
          <a:xfrm>
            <a:off x="2599200" y="5270500"/>
            <a:ext cx="6149016" cy="1371600"/>
          </a:xfrm>
        </p:spPr>
        <p:txBody>
          <a:bodyPr>
            <a:normAutofit/>
          </a:bodyPr>
          <a:lstStyle>
            <a:lvl1pPr marL="0" indent="0" algn="l">
              <a:spcAft>
                <a:spcPts val="300"/>
              </a:spcAft>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12"/>
          <p:cNvPicPr>
            <a:picLocks noChangeAspect="1"/>
          </p:cNvPicPr>
          <p:nvPr/>
        </p:nvPicPr>
        <p:blipFill>
          <a:blip r:embed="rId19"/>
          <a:srcRect/>
          <a:stretch>
            <a:fillRect/>
          </a:stretch>
        </p:blipFill>
        <p:spPr bwMode="auto">
          <a:xfrm>
            <a:off x="161925" y="6288088"/>
            <a:ext cx="1466850" cy="349250"/>
          </a:xfrm>
          <a:prstGeom prst="rect">
            <a:avLst/>
          </a:prstGeom>
          <a:noFill/>
          <a:ln w="9525">
            <a:noFill/>
            <a:miter lim="800000"/>
            <a:headEnd/>
            <a:tailEnd/>
          </a:ln>
        </p:spPr>
      </p:pic>
      <p:sp>
        <p:nvSpPr>
          <p:cNvPr id="1027" name="Title Placeholder 1"/>
          <p:cNvSpPr>
            <a:spLocks noGrp="1"/>
          </p:cNvSpPr>
          <p:nvPr>
            <p:ph type="title"/>
          </p:nvPr>
        </p:nvSpPr>
        <p:spPr bwMode="auto">
          <a:xfrm>
            <a:off x="457200" y="152400"/>
            <a:ext cx="8229600" cy="611188"/>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a:t>Click to edit Master title style</a:t>
            </a:r>
          </a:p>
        </p:txBody>
      </p:sp>
      <p:sp>
        <p:nvSpPr>
          <p:cNvPr id="1028" name="Text Placeholder 2"/>
          <p:cNvSpPr>
            <a:spLocks noGrp="1"/>
          </p:cNvSpPr>
          <p:nvPr>
            <p:ph type="body" idx="1"/>
          </p:nvPr>
        </p:nvSpPr>
        <p:spPr bwMode="auto">
          <a:xfrm>
            <a:off x="457200" y="960438"/>
            <a:ext cx="8229600" cy="51212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Line 9"/>
          <p:cNvSpPr>
            <a:spLocks noChangeShapeType="1"/>
          </p:cNvSpPr>
          <p:nvPr/>
        </p:nvSpPr>
        <p:spPr bwMode="auto">
          <a:xfrm>
            <a:off x="457200" y="838200"/>
            <a:ext cx="8229600" cy="0"/>
          </a:xfrm>
          <a:prstGeom prst="line">
            <a:avLst/>
          </a:prstGeom>
          <a:noFill/>
          <a:ln w="12700">
            <a:solidFill>
              <a:schemeClr val="accent1"/>
            </a:solidFill>
            <a:round/>
            <a:headEnd/>
            <a:tailEnd/>
          </a:ln>
          <a:extLst/>
        </p:spPr>
        <p:txBody>
          <a:bodyPr wrap="none" anchor="ctr"/>
          <a:lstStyle/>
          <a:p>
            <a:pPr fontAlgn="auto">
              <a:spcBef>
                <a:spcPts val="0"/>
              </a:spcBef>
              <a:spcAft>
                <a:spcPts val="0"/>
              </a:spcAft>
              <a:defRPr/>
            </a:pPr>
            <a:endParaRPr lang="en-US" dirty="0">
              <a:latin typeface="Arial" pitchFamily="34" charset="0"/>
              <a:cs typeface="Arial" pitchFamily="34" charset="0"/>
            </a:endParaRPr>
          </a:p>
        </p:txBody>
      </p:sp>
      <p:sp>
        <p:nvSpPr>
          <p:cNvPr id="10" name="Slide Number Placeholder 5"/>
          <p:cNvSpPr txBox="1">
            <a:spLocks/>
          </p:cNvSpPr>
          <p:nvPr/>
        </p:nvSpPr>
        <p:spPr>
          <a:xfrm>
            <a:off x="3048000" y="6572250"/>
            <a:ext cx="5132388" cy="209550"/>
          </a:xfrm>
          <a:prstGeom prst="rect">
            <a:avLst/>
          </a:prstGeom>
        </p:spPr>
        <p:txBody>
          <a:bodyPr wrap="none" lIns="0" tIns="0" rIns="0" bIns="0"/>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700" b="0" dirty="0">
                <a:solidFill>
                  <a:schemeClr val="tx1"/>
                </a:solidFill>
              </a:rPr>
              <a:t>Confidential property of Optum. Do not distribute or reproduce without express permission from Optum.</a:t>
            </a:r>
            <a:endParaRPr lang="en-US" dirty="0"/>
          </a:p>
        </p:txBody>
      </p:sp>
      <p:sp>
        <p:nvSpPr>
          <p:cNvPr id="11" name="Slide Number Placeholder 5"/>
          <p:cNvSpPr txBox="1">
            <a:spLocks/>
          </p:cNvSpPr>
          <p:nvPr/>
        </p:nvSpPr>
        <p:spPr>
          <a:xfrm>
            <a:off x="8178800" y="6572250"/>
            <a:ext cx="457200" cy="209550"/>
          </a:xfrm>
          <a:prstGeom prst="rect">
            <a:avLst/>
          </a:prstGeom>
        </p:spPr>
        <p:txBody>
          <a:bodyPr wrap="none" lIns="0" tIns="0" rIns="0" bIns="0"/>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BDD82553-7424-4D66-BADD-8F17E10D73E3}" type="slidenum">
              <a:rPr lang="en-US" smtClean="0">
                <a:solidFill>
                  <a:schemeClr val="tx1"/>
                </a:solidFill>
              </a:rPr>
              <a:pPr fontAlgn="auto">
                <a:spcBef>
                  <a:spcPts val="0"/>
                </a:spcBef>
                <a:spcAft>
                  <a:spcPts val="0"/>
                </a:spcAft>
                <a:defRPr/>
              </a:pPr>
              <a:t>‹#›</a:t>
            </a:fld>
            <a:endParaRPr lang="en-US" sz="900" dirty="0">
              <a:solidFill>
                <a:schemeClr val="tx1"/>
              </a:solidFill>
            </a:endParaRPr>
          </a:p>
        </p:txBody>
      </p:sp>
      <p:pic>
        <p:nvPicPr>
          <p:cNvPr id="1032" name="Picture 12" descr="Optum_ColorBand-02"/>
          <p:cNvPicPr preferRelativeResize="0">
            <a:picLocks noChangeArrowheads="1"/>
          </p:cNvPicPr>
          <p:nvPr/>
        </p:nvPicPr>
        <p:blipFill>
          <a:blip r:embed="rId20"/>
          <a:srcRect l="5292" t="6001" b="-2"/>
          <a:stretch>
            <a:fillRect/>
          </a:stretch>
        </p:blipFill>
        <p:spPr bwMode="auto">
          <a:xfrm>
            <a:off x="1865313" y="6475413"/>
            <a:ext cx="6819900" cy="4603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0" r:id="rId1"/>
    <p:sldLayoutId id="2147483658" r:id="rId2"/>
    <p:sldLayoutId id="2147483657" r:id="rId3"/>
    <p:sldLayoutId id="2147483656" r:id="rId4"/>
    <p:sldLayoutId id="2147483655" r:id="rId5"/>
    <p:sldLayoutId id="2147483661" r:id="rId6"/>
    <p:sldLayoutId id="2147483662" r:id="rId7"/>
    <p:sldLayoutId id="2147483663" r:id="rId8"/>
    <p:sldLayoutId id="2147483664" r:id="rId9"/>
    <p:sldLayoutId id="2147483659" r:id="rId10"/>
    <p:sldLayoutId id="2147483695" r:id="rId11"/>
    <p:sldLayoutId id="2147483696" r:id="rId12"/>
    <p:sldLayoutId id="2147483697" r:id="rId13"/>
    <p:sldLayoutId id="2147483699" r:id="rId14"/>
    <p:sldLayoutId id="2147483700" r:id="rId15"/>
    <p:sldLayoutId id="2147483701" r:id="rId16"/>
    <p:sldLayoutId id="2147483703" r:id="rId17"/>
  </p:sldLayoutIdLst>
  <p:transition>
    <p:fade/>
  </p:transition>
  <p:txStyles>
    <p:titleStyle>
      <a:lvl1pPr algn="l" rtl="0" eaLnBrk="1" fontAlgn="base" hangingPunct="1">
        <a:lnSpc>
          <a:spcPct val="90000"/>
        </a:lnSpc>
        <a:spcBef>
          <a:spcPct val="0"/>
        </a:spcBef>
        <a:spcAft>
          <a:spcPct val="0"/>
        </a:spcAft>
        <a:defRPr sz="2200" b="1" kern="1200">
          <a:solidFill>
            <a:schemeClr val="tx1"/>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2200" b="1">
          <a:solidFill>
            <a:schemeClr val="tx1"/>
          </a:solidFill>
          <a:latin typeface="Arial" charset="0"/>
          <a:cs typeface="Arial" charset="0"/>
        </a:defRPr>
      </a:lvl2pPr>
      <a:lvl3pPr algn="l" rtl="0" eaLnBrk="1" fontAlgn="base" hangingPunct="1">
        <a:lnSpc>
          <a:spcPct val="90000"/>
        </a:lnSpc>
        <a:spcBef>
          <a:spcPct val="0"/>
        </a:spcBef>
        <a:spcAft>
          <a:spcPct val="0"/>
        </a:spcAft>
        <a:defRPr sz="2200" b="1">
          <a:solidFill>
            <a:schemeClr val="tx1"/>
          </a:solidFill>
          <a:latin typeface="Arial" charset="0"/>
          <a:cs typeface="Arial" charset="0"/>
        </a:defRPr>
      </a:lvl3pPr>
      <a:lvl4pPr algn="l" rtl="0" eaLnBrk="1" fontAlgn="base" hangingPunct="1">
        <a:lnSpc>
          <a:spcPct val="90000"/>
        </a:lnSpc>
        <a:spcBef>
          <a:spcPct val="0"/>
        </a:spcBef>
        <a:spcAft>
          <a:spcPct val="0"/>
        </a:spcAft>
        <a:defRPr sz="2200" b="1">
          <a:solidFill>
            <a:schemeClr val="tx1"/>
          </a:solidFill>
          <a:latin typeface="Arial" charset="0"/>
          <a:cs typeface="Arial" charset="0"/>
        </a:defRPr>
      </a:lvl4pPr>
      <a:lvl5pPr algn="l" rtl="0" eaLnBrk="1" fontAlgn="base" hangingPunct="1">
        <a:lnSpc>
          <a:spcPct val="90000"/>
        </a:lnSpc>
        <a:spcBef>
          <a:spcPct val="0"/>
        </a:spcBef>
        <a:spcAft>
          <a:spcPct val="0"/>
        </a:spcAft>
        <a:defRPr sz="2200" b="1">
          <a:solidFill>
            <a:schemeClr val="tx1"/>
          </a:solidFill>
          <a:latin typeface="Arial" charset="0"/>
          <a:cs typeface="Arial" charset="0"/>
        </a:defRPr>
      </a:lvl5pPr>
      <a:lvl6pPr marL="457200" algn="l" rtl="0" eaLnBrk="1" fontAlgn="base" hangingPunct="1">
        <a:lnSpc>
          <a:spcPct val="90000"/>
        </a:lnSpc>
        <a:spcBef>
          <a:spcPct val="0"/>
        </a:spcBef>
        <a:spcAft>
          <a:spcPct val="0"/>
        </a:spcAft>
        <a:defRPr sz="2200" b="1">
          <a:solidFill>
            <a:schemeClr val="tx1"/>
          </a:solidFill>
          <a:latin typeface="Arial" charset="0"/>
          <a:cs typeface="Arial" charset="0"/>
        </a:defRPr>
      </a:lvl6pPr>
      <a:lvl7pPr marL="914400" algn="l" rtl="0" eaLnBrk="1" fontAlgn="base" hangingPunct="1">
        <a:lnSpc>
          <a:spcPct val="90000"/>
        </a:lnSpc>
        <a:spcBef>
          <a:spcPct val="0"/>
        </a:spcBef>
        <a:spcAft>
          <a:spcPct val="0"/>
        </a:spcAft>
        <a:defRPr sz="2200" b="1">
          <a:solidFill>
            <a:schemeClr val="tx1"/>
          </a:solidFill>
          <a:latin typeface="Arial" charset="0"/>
          <a:cs typeface="Arial" charset="0"/>
        </a:defRPr>
      </a:lvl7pPr>
      <a:lvl8pPr marL="1371600" algn="l" rtl="0" eaLnBrk="1" fontAlgn="base" hangingPunct="1">
        <a:lnSpc>
          <a:spcPct val="90000"/>
        </a:lnSpc>
        <a:spcBef>
          <a:spcPct val="0"/>
        </a:spcBef>
        <a:spcAft>
          <a:spcPct val="0"/>
        </a:spcAft>
        <a:defRPr sz="2200" b="1">
          <a:solidFill>
            <a:schemeClr val="tx1"/>
          </a:solidFill>
          <a:latin typeface="Arial" charset="0"/>
          <a:cs typeface="Arial" charset="0"/>
        </a:defRPr>
      </a:lvl8pPr>
      <a:lvl9pPr marL="1828800" algn="l" rtl="0" eaLnBrk="1" fontAlgn="base" hangingPunct="1">
        <a:lnSpc>
          <a:spcPct val="90000"/>
        </a:lnSpc>
        <a:spcBef>
          <a:spcPct val="0"/>
        </a:spcBef>
        <a:spcAft>
          <a:spcPct val="0"/>
        </a:spcAft>
        <a:defRPr sz="2200" b="1">
          <a:solidFill>
            <a:schemeClr val="tx1"/>
          </a:solidFill>
          <a:latin typeface="Arial" charset="0"/>
          <a:cs typeface="Arial" charset="0"/>
        </a:defRPr>
      </a:lvl9pPr>
    </p:titleStyle>
    <p:bodyStyle>
      <a:lvl1pPr marL="228600" indent="-228600" algn="l" rtl="0" eaLnBrk="1" fontAlgn="base" hangingPunct="1">
        <a:spcBef>
          <a:spcPct val="0"/>
        </a:spcBef>
        <a:spcAft>
          <a:spcPts val="600"/>
        </a:spcAft>
        <a:buClr>
          <a:schemeClr val="accent1"/>
        </a:buClr>
        <a:buFont typeface="Arial" charset="0"/>
        <a:buChar char="•"/>
        <a:defRPr sz="2000" kern="1200">
          <a:solidFill>
            <a:schemeClr val="tx1"/>
          </a:solidFill>
          <a:latin typeface="Arial" pitchFamily="34" charset="0"/>
          <a:ea typeface="+mn-ea"/>
          <a:cs typeface="Arial" pitchFamily="34" charset="0"/>
        </a:defRPr>
      </a:lvl1pPr>
      <a:lvl2pPr marL="457200" indent="-228600" algn="l" rtl="0" eaLnBrk="1" fontAlgn="base" hangingPunct="1">
        <a:spcBef>
          <a:spcPct val="0"/>
        </a:spcBef>
        <a:spcAft>
          <a:spcPts val="600"/>
        </a:spcAft>
        <a:buFont typeface="Arial" charset="0"/>
        <a:buChar char="–"/>
        <a:defRPr kern="1200">
          <a:solidFill>
            <a:schemeClr val="tx1"/>
          </a:solidFill>
          <a:latin typeface="Arial" pitchFamily="34" charset="0"/>
          <a:ea typeface="+mn-ea"/>
          <a:cs typeface="Arial" pitchFamily="34" charset="0"/>
        </a:defRPr>
      </a:lvl2pPr>
      <a:lvl3pPr marL="685800" indent="-228600" algn="l" rtl="0" eaLnBrk="1" fontAlgn="base" hangingPunct="1">
        <a:spcBef>
          <a:spcPct val="0"/>
        </a:spcBef>
        <a:spcAft>
          <a:spcPts val="600"/>
        </a:spcAft>
        <a:buClr>
          <a:schemeClr val="accent1"/>
        </a:buClr>
        <a:buFont typeface="Arial" charset="0"/>
        <a:buChar char="•"/>
        <a:defRPr sz="1600" kern="1200">
          <a:solidFill>
            <a:schemeClr val="tx1"/>
          </a:solidFill>
          <a:latin typeface="Arial" pitchFamily="34" charset="0"/>
          <a:ea typeface="+mn-ea"/>
          <a:cs typeface="Arial" pitchFamily="34" charset="0"/>
        </a:defRPr>
      </a:lvl3pPr>
      <a:lvl4pPr marL="914400" indent="-228600" algn="l" rtl="0" eaLnBrk="1" fontAlgn="base" hangingPunct="1">
        <a:spcBef>
          <a:spcPct val="0"/>
        </a:spcBef>
        <a:spcAft>
          <a:spcPts val="600"/>
        </a:spcAft>
        <a:buFont typeface="Arial" charset="0"/>
        <a:buChar char="–"/>
        <a:defRPr sz="1600" kern="1200">
          <a:solidFill>
            <a:schemeClr val="tx1"/>
          </a:solidFill>
          <a:latin typeface="Arial" pitchFamily="34" charset="0"/>
          <a:ea typeface="+mn-ea"/>
          <a:cs typeface="Arial" pitchFamily="34" charset="0"/>
        </a:defRPr>
      </a:lvl4pPr>
      <a:lvl5pPr marL="1143000" indent="-228600" algn="l" rtl="0" eaLnBrk="1" fontAlgn="base" hangingPunct="1">
        <a:spcBef>
          <a:spcPct val="0"/>
        </a:spcBef>
        <a:spcAft>
          <a:spcPts val="600"/>
        </a:spcAft>
        <a:buClr>
          <a:schemeClr val="accent1"/>
        </a:buClr>
        <a:buFont typeface="Arial"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AE591AEE-4CCE-439C-9803-967BE1E52B38}" type="datetimeFigureOut">
              <a:rPr lang="en-US" smtClean="0">
                <a:solidFill>
                  <a:prstClr val="black">
                    <a:tint val="75000"/>
                  </a:prstClr>
                </a:solidFill>
                <a:latin typeface="Calibri"/>
              </a:rPr>
              <a:pPr fontAlgn="auto">
                <a:spcBef>
                  <a:spcPts val="0"/>
                </a:spcBef>
                <a:spcAft>
                  <a:spcPts val="0"/>
                </a:spcAft>
              </a:pPr>
              <a:t>4/17/19</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012CEC97-A521-4828-AC77-56710F6A3B13}" type="slidenum">
              <a:rPr lang="en-US" smtClean="0">
                <a:solidFill>
                  <a:prstClr val="black">
                    <a:tint val="75000"/>
                  </a:prstClr>
                </a:solidFill>
                <a:latin typeface="Calibri"/>
              </a:rPr>
              <a:pPr fontAlgn="auto">
                <a:spcBef>
                  <a:spcPts val="0"/>
                </a:spcBef>
                <a:spcAft>
                  <a:spcPts val="0"/>
                </a:spcAft>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348672225"/>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Alluvial Examples:  Illustration purposes only (not vetted)</a:t>
            </a:r>
          </a:p>
        </p:txBody>
      </p:sp>
      <p:sp>
        <p:nvSpPr>
          <p:cNvPr id="3" name="Subtitle 2"/>
          <p:cNvSpPr>
            <a:spLocks noGrp="1"/>
          </p:cNvSpPr>
          <p:nvPr>
            <p:ph type="subTitle" idx="1"/>
          </p:nvPr>
        </p:nvSpPr>
        <p:spPr/>
        <p:txBody>
          <a:bodyPr/>
          <a:lstStyle/>
          <a:p>
            <a:r>
              <a:rPr lang="en-US" dirty="0"/>
              <a:t>Dave Anderson</a:t>
            </a:r>
          </a:p>
        </p:txBody>
      </p:sp>
    </p:spTree>
    <p:extLst>
      <p:ext uri="{BB962C8B-B14F-4D97-AF65-F5344CB8AC3E}">
        <p14:creationId xmlns:p14="http://schemas.microsoft.com/office/powerpoint/2010/main" val="179400305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1800" dirty="0"/>
              <a:t>Therapies used before and after fusion/laminectomy events</a:t>
            </a:r>
            <a:br>
              <a:rPr lang="en-US" dirty="0"/>
            </a:br>
            <a:endParaRPr lang="en-US" dirty="0"/>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839788"/>
            <a:ext cx="8172450" cy="5681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8975" y="490538"/>
            <a:ext cx="2476500" cy="149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12755" y="515405"/>
            <a:ext cx="1389707" cy="608876"/>
          </a:xfrm>
          <a:prstGeom prst="rect">
            <a:avLst/>
          </a:prstGeom>
          <a:noFill/>
        </p:spPr>
        <p:txBody>
          <a:bodyPr wrap="none" lIns="0" tIns="0" rIns="0" bIns="0" rtlCol="0">
            <a:noAutofit/>
          </a:bodyPr>
          <a:lstStyle/>
          <a:p>
            <a:r>
              <a:rPr lang="en-US" sz="1000" b="1" dirty="0">
                <a:latin typeface="Arial" pitchFamily="34" charset="0"/>
                <a:cs typeface="Arial" pitchFamily="34" charset="0"/>
              </a:rPr>
              <a:t>Therapy combinations</a:t>
            </a:r>
          </a:p>
          <a:p>
            <a:r>
              <a:rPr lang="en-US" sz="1000" b="1" dirty="0">
                <a:latin typeface="Arial" pitchFamily="34" charset="0"/>
                <a:cs typeface="Arial" pitchFamily="34" charset="0"/>
              </a:rPr>
              <a:t>1 </a:t>
            </a:r>
            <a:r>
              <a:rPr lang="en-US" sz="1000" b="1" dirty="0" err="1">
                <a:latin typeface="Arial" pitchFamily="34" charset="0"/>
                <a:cs typeface="Arial" pitchFamily="34" charset="0"/>
              </a:rPr>
              <a:t>yr</a:t>
            </a:r>
            <a:r>
              <a:rPr lang="en-US" sz="1000" b="1" dirty="0">
                <a:latin typeface="Arial" pitchFamily="34" charset="0"/>
                <a:cs typeface="Arial" pitchFamily="34" charset="0"/>
              </a:rPr>
              <a:t> to 1 day prior</a:t>
            </a:r>
          </a:p>
          <a:p>
            <a:r>
              <a:rPr lang="en-US" sz="1000" b="1" dirty="0">
                <a:latin typeface="Arial" pitchFamily="34" charset="0"/>
                <a:cs typeface="Arial" pitchFamily="34" charset="0"/>
              </a:rPr>
              <a:t>To surgery</a:t>
            </a:r>
          </a:p>
        </p:txBody>
      </p:sp>
      <p:sp>
        <p:nvSpPr>
          <p:cNvPr id="7" name="TextBox 6"/>
          <p:cNvSpPr txBox="1"/>
          <p:nvPr/>
        </p:nvSpPr>
        <p:spPr>
          <a:xfrm>
            <a:off x="7544553" y="515405"/>
            <a:ext cx="1389707" cy="608876"/>
          </a:xfrm>
          <a:prstGeom prst="rect">
            <a:avLst/>
          </a:prstGeom>
          <a:noFill/>
        </p:spPr>
        <p:txBody>
          <a:bodyPr wrap="none" lIns="0" tIns="0" rIns="0" bIns="0" rtlCol="0">
            <a:noAutofit/>
          </a:bodyPr>
          <a:lstStyle/>
          <a:p>
            <a:r>
              <a:rPr lang="en-US" sz="1000" b="1" dirty="0">
                <a:latin typeface="Arial" pitchFamily="34" charset="0"/>
                <a:cs typeface="Arial" pitchFamily="34" charset="0"/>
              </a:rPr>
              <a:t>Therapy combinations</a:t>
            </a:r>
          </a:p>
          <a:p>
            <a:r>
              <a:rPr lang="en-US" sz="1000" b="1" dirty="0">
                <a:latin typeface="Arial" pitchFamily="34" charset="0"/>
                <a:cs typeface="Arial" pitchFamily="34" charset="0"/>
              </a:rPr>
              <a:t>1 </a:t>
            </a:r>
            <a:r>
              <a:rPr lang="en-US" sz="1000" b="1" dirty="0" err="1">
                <a:latin typeface="Arial" pitchFamily="34" charset="0"/>
                <a:cs typeface="Arial" pitchFamily="34" charset="0"/>
              </a:rPr>
              <a:t>yr</a:t>
            </a:r>
            <a:r>
              <a:rPr lang="en-US" sz="1000" b="1" dirty="0">
                <a:latin typeface="Arial" pitchFamily="34" charset="0"/>
                <a:cs typeface="Arial" pitchFamily="34" charset="0"/>
              </a:rPr>
              <a:t> to 2 </a:t>
            </a:r>
            <a:r>
              <a:rPr lang="en-US" sz="1000" b="1" dirty="0" err="1">
                <a:latin typeface="Arial" pitchFamily="34" charset="0"/>
                <a:cs typeface="Arial" pitchFamily="34" charset="0"/>
              </a:rPr>
              <a:t>yrs</a:t>
            </a:r>
            <a:r>
              <a:rPr lang="en-US" sz="1000" b="1" dirty="0">
                <a:latin typeface="Arial" pitchFamily="34" charset="0"/>
                <a:cs typeface="Arial" pitchFamily="34" charset="0"/>
              </a:rPr>
              <a:t> post</a:t>
            </a:r>
          </a:p>
          <a:p>
            <a:r>
              <a:rPr lang="en-US" sz="1000" b="1" dirty="0">
                <a:latin typeface="Arial" pitchFamily="34" charset="0"/>
                <a:cs typeface="Arial" pitchFamily="34" charset="0"/>
              </a:rPr>
              <a:t>surgery</a:t>
            </a:r>
          </a:p>
        </p:txBody>
      </p:sp>
    </p:spTree>
    <p:extLst>
      <p:ext uri="{BB962C8B-B14F-4D97-AF65-F5344CB8AC3E}">
        <p14:creationId xmlns:p14="http://schemas.microsoft.com/office/powerpoint/2010/main" val="12968095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880" y="1023931"/>
            <a:ext cx="7791450" cy="54263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457200" y="104775"/>
            <a:ext cx="8229600" cy="611188"/>
          </a:xfrm>
        </p:spPr>
        <p:txBody>
          <a:bodyPr/>
          <a:lstStyle/>
          <a:p>
            <a:r>
              <a:rPr lang="en-US" dirty="0"/>
              <a:t>AMI influence on Statin possession ratios </a:t>
            </a:r>
          </a:p>
        </p:txBody>
      </p:sp>
      <p:sp>
        <p:nvSpPr>
          <p:cNvPr id="4" name="TextBox 3"/>
          <p:cNvSpPr txBox="1"/>
          <p:nvPr/>
        </p:nvSpPr>
        <p:spPr>
          <a:xfrm>
            <a:off x="326860" y="885819"/>
            <a:ext cx="1139989" cy="276225"/>
          </a:xfrm>
          <a:prstGeom prst="rect">
            <a:avLst/>
          </a:prstGeom>
          <a:noFill/>
        </p:spPr>
        <p:txBody>
          <a:bodyPr wrap="none" lIns="0" tIns="0" rIns="0" bIns="0" rtlCol="0">
            <a:noAutofit/>
          </a:bodyPr>
          <a:lstStyle/>
          <a:p>
            <a:r>
              <a:rPr lang="en-US" sz="1100" b="1" dirty="0">
                <a:latin typeface="Arial" pitchFamily="34" charset="0"/>
                <a:cs typeface="Arial" pitchFamily="34" charset="0"/>
              </a:rPr>
              <a:t>2 years pre-AMI</a:t>
            </a:r>
          </a:p>
        </p:txBody>
      </p:sp>
      <p:sp>
        <p:nvSpPr>
          <p:cNvPr id="6" name="TextBox 5"/>
          <p:cNvSpPr txBox="1"/>
          <p:nvPr/>
        </p:nvSpPr>
        <p:spPr>
          <a:xfrm>
            <a:off x="2890592" y="876300"/>
            <a:ext cx="1139989" cy="276225"/>
          </a:xfrm>
          <a:prstGeom prst="rect">
            <a:avLst/>
          </a:prstGeom>
          <a:noFill/>
        </p:spPr>
        <p:txBody>
          <a:bodyPr wrap="none" lIns="0" tIns="0" rIns="0" bIns="0" rtlCol="0">
            <a:noAutofit/>
          </a:bodyPr>
          <a:lstStyle/>
          <a:p>
            <a:r>
              <a:rPr lang="en-US" sz="1100" b="1" dirty="0">
                <a:latin typeface="Arial" pitchFamily="34" charset="0"/>
                <a:cs typeface="Arial" pitchFamily="34" charset="0"/>
              </a:rPr>
              <a:t>1 year pre-AMI</a:t>
            </a:r>
          </a:p>
        </p:txBody>
      </p:sp>
      <p:sp>
        <p:nvSpPr>
          <p:cNvPr id="7" name="TextBox 6"/>
          <p:cNvSpPr txBox="1"/>
          <p:nvPr/>
        </p:nvSpPr>
        <p:spPr>
          <a:xfrm>
            <a:off x="5424241" y="901700"/>
            <a:ext cx="1139989" cy="276225"/>
          </a:xfrm>
          <a:prstGeom prst="rect">
            <a:avLst/>
          </a:prstGeom>
          <a:noFill/>
        </p:spPr>
        <p:txBody>
          <a:bodyPr wrap="none" lIns="0" tIns="0" rIns="0" bIns="0" rtlCol="0">
            <a:noAutofit/>
          </a:bodyPr>
          <a:lstStyle/>
          <a:p>
            <a:r>
              <a:rPr lang="en-US" sz="1100" b="1" dirty="0">
                <a:latin typeface="Arial" pitchFamily="34" charset="0"/>
                <a:cs typeface="Arial" pitchFamily="34" charset="0"/>
              </a:rPr>
              <a:t>1 year post-AMI</a:t>
            </a:r>
          </a:p>
        </p:txBody>
      </p:sp>
      <p:sp>
        <p:nvSpPr>
          <p:cNvPr id="8" name="TextBox 7"/>
          <p:cNvSpPr txBox="1"/>
          <p:nvPr/>
        </p:nvSpPr>
        <p:spPr>
          <a:xfrm>
            <a:off x="7746836" y="901700"/>
            <a:ext cx="1139989" cy="276225"/>
          </a:xfrm>
          <a:prstGeom prst="rect">
            <a:avLst/>
          </a:prstGeom>
          <a:noFill/>
        </p:spPr>
        <p:txBody>
          <a:bodyPr wrap="none" lIns="0" tIns="0" rIns="0" bIns="0" rtlCol="0">
            <a:noAutofit/>
          </a:bodyPr>
          <a:lstStyle/>
          <a:p>
            <a:r>
              <a:rPr lang="en-US" sz="1100" b="1" dirty="0">
                <a:latin typeface="Arial" pitchFamily="34" charset="0"/>
                <a:cs typeface="Arial" pitchFamily="34" charset="0"/>
              </a:rPr>
              <a:t>2 years post-AMI</a:t>
            </a:r>
          </a:p>
        </p:txBody>
      </p:sp>
      <p:sp>
        <p:nvSpPr>
          <p:cNvPr id="5" name="TextBox 4"/>
          <p:cNvSpPr txBox="1"/>
          <p:nvPr/>
        </p:nvSpPr>
        <p:spPr>
          <a:xfrm>
            <a:off x="4476750" y="960438"/>
            <a:ext cx="914400" cy="914400"/>
          </a:xfrm>
          <a:prstGeom prst="rect">
            <a:avLst/>
          </a:prstGeom>
          <a:noFill/>
        </p:spPr>
        <p:txBody>
          <a:bodyPr wrap="none" lIns="0" tIns="0" rIns="0" bIns="0" rtlCol="0">
            <a:noAutofit/>
          </a:bodyPr>
          <a:lstStyle/>
          <a:p>
            <a:endParaRPr lang="en-US" dirty="0" err="1">
              <a:latin typeface="Arial" pitchFamily="34" charset="0"/>
              <a:cs typeface="Arial" pitchFamily="34" charset="0"/>
            </a:endParaRPr>
          </a:p>
        </p:txBody>
      </p:sp>
      <p:sp>
        <p:nvSpPr>
          <p:cNvPr id="9" name="Up-Down Arrow 8"/>
          <p:cNvSpPr/>
          <p:nvPr/>
        </p:nvSpPr>
        <p:spPr>
          <a:xfrm>
            <a:off x="4335381" y="876300"/>
            <a:ext cx="331869" cy="1695450"/>
          </a:xfrm>
          <a:prstGeom prst="up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45720" rIns="45720" rtlCol="0" anchor="ctr"/>
          <a:lstStyle/>
          <a:p>
            <a:pPr algn="ctr"/>
            <a:r>
              <a:rPr lang="en-US" sz="1600" b="1" dirty="0">
                <a:solidFill>
                  <a:schemeClr val="accent3">
                    <a:lumMod val="50000"/>
                  </a:schemeClr>
                </a:solidFill>
                <a:latin typeface="Arial" pitchFamily="34" charset="0"/>
                <a:cs typeface="Arial" pitchFamily="34" charset="0"/>
              </a:rPr>
              <a:t> AMI event</a:t>
            </a:r>
          </a:p>
        </p:txBody>
      </p:sp>
      <p:sp>
        <p:nvSpPr>
          <p:cNvPr id="3" name="TextBox 2"/>
          <p:cNvSpPr txBox="1"/>
          <p:nvPr/>
        </p:nvSpPr>
        <p:spPr>
          <a:xfrm>
            <a:off x="6099011" y="2033587"/>
            <a:ext cx="1759114" cy="466725"/>
          </a:xfrm>
          <a:prstGeom prst="rect">
            <a:avLst/>
          </a:prstGeom>
          <a:solidFill>
            <a:schemeClr val="bg1"/>
          </a:solidFill>
        </p:spPr>
        <p:txBody>
          <a:bodyPr wrap="none" lIns="0" tIns="0" rIns="0" bIns="0" rtlCol="0">
            <a:noAutofit/>
          </a:bodyPr>
          <a:lstStyle/>
          <a:p>
            <a:r>
              <a:rPr lang="en-US" sz="1000" dirty="0">
                <a:latin typeface="Arial" pitchFamily="34" charset="0"/>
                <a:cs typeface="Arial" pitchFamily="34" charset="0"/>
              </a:rPr>
              <a:t>Proportion of people switching </a:t>
            </a:r>
          </a:p>
          <a:p>
            <a:r>
              <a:rPr lang="en-US" sz="1000" dirty="0">
                <a:latin typeface="Arial" pitchFamily="34" charset="0"/>
                <a:cs typeface="Arial" pitchFamily="34" charset="0"/>
              </a:rPr>
              <a:t>from none to highly </a:t>
            </a:r>
          </a:p>
          <a:p>
            <a:r>
              <a:rPr lang="en-US" sz="1000" dirty="0">
                <a:latin typeface="Arial" pitchFamily="34" charset="0"/>
                <a:cs typeface="Arial" pitchFamily="34" charset="0"/>
              </a:rPr>
              <a:t>compliant </a:t>
            </a:r>
            <a:r>
              <a:rPr lang="en-US" sz="1000" b="1" i="1" dirty="0">
                <a:latin typeface="Arial" pitchFamily="34" charset="0"/>
                <a:cs typeface="Arial" pitchFamily="34" charset="0"/>
              </a:rPr>
              <a:t>afte</a:t>
            </a:r>
            <a:r>
              <a:rPr lang="en-US" sz="1000" dirty="0">
                <a:latin typeface="Arial" pitchFamily="34" charset="0"/>
                <a:cs typeface="Arial" pitchFamily="34" charset="0"/>
              </a:rPr>
              <a:t>r AMI.</a:t>
            </a:r>
          </a:p>
        </p:txBody>
      </p:sp>
      <p:sp>
        <p:nvSpPr>
          <p:cNvPr id="12" name="TextBox 11"/>
          <p:cNvSpPr txBox="1"/>
          <p:nvPr/>
        </p:nvSpPr>
        <p:spPr>
          <a:xfrm>
            <a:off x="1252290" y="1411288"/>
            <a:ext cx="1967159" cy="466725"/>
          </a:xfrm>
          <a:prstGeom prst="rect">
            <a:avLst/>
          </a:prstGeom>
          <a:solidFill>
            <a:schemeClr val="bg1"/>
          </a:solidFill>
        </p:spPr>
        <p:txBody>
          <a:bodyPr wrap="none" lIns="0" tIns="0" rIns="0" bIns="0" rtlCol="0">
            <a:noAutofit/>
          </a:bodyPr>
          <a:lstStyle/>
          <a:p>
            <a:r>
              <a:rPr lang="en-US" sz="1000" dirty="0">
                <a:latin typeface="Arial" pitchFamily="34" charset="0"/>
                <a:cs typeface="Arial" pitchFamily="34" charset="0"/>
              </a:rPr>
              <a:t>“steady state” proportion of people </a:t>
            </a:r>
          </a:p>
          <a:p>
            <a:r>
              <a:rPr lang="en-US" sz="1000" dirty="0">
                <a:latin typeface="Arial" pitchFamily="34" charset="0"/>
                <a:cs typeface="Arial" pitchFamily="34" charset="0"/>
              </a:rPr>
              <a:t>switching from none to highly </a:t>
            </a:r>
          </a:p>
          <a:p>
            <a:r>
              <a:rPr lang="en-US" sz="1000" dirty="0">
                <a:latin typeface="Arial" pitchFamily="34" charset="0"/>
                <a:cs typeface="Arial" pitchFamily="34" charset="0"/>
              </a:rPr>
              <a:t>compliant</a:t>
            </a:r>
          </a:p>
        </p:txBody>
      </p:sp>
      <p:cxnSp>
        <p:nvCxnSpPr>
          <p:cNvPr id="11" name="Straight Arrow Connector 10"/>
          <p:cNvCxnSpPr/>
          <p:nvPr/>
        </p:nvCxnSpPr>
        <p:spPr>
          <a:xfrm>
            <a:off x="2543175" y="1874838"/>
            <a:ext cx="419100" cy="120173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5762625" y="2475706"/>
            <a:ext cx="815647" cy="89614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127628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260" y="285750"/>
            <a:ext cx="9027740" cy="613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914524" y="0"/>
            <a:ext cx="4276725" cy="304800"/>
          </a:xfrm>
          <a:prstGeom prst="rect">
            <a:avLst/>
          </a:prstGeom>
          <a:noFill/>
        </p:spPr>
        <p:txBody>
          <a:bodyPr wrap="none" lIns="0" tIns="0" rIns="0" bIns="0" rtlCol="0">
            <a:noAutofit/>
          </a:bodyPr>
          <a:lstStyle/>
          <a:p>
            <a:r>
              <a:rPr lang="en-US" dirty="0">
                <a:latin typeface="Arial" pitchFamily="34" charset="0"/>
                <a:cs typeface="Arial" pitchFamily="34" charset="0"/>
              </a:rPr>
              <a:t>Lipid lowering landscape: 1993 to 2014</a:t>
            </a:r>
          </a:p>
        </p:txBody>
      </p:sp>
    </p:spTree>
    <p:extLst>
      <p:ext uri="{BB962C8B-B14F-4D97-AF65-F5344CB8AC3E}">
        <p14:creationId xmlns:p14="http://schemas.microsoft.com/office/powerpoint/2010/main" val="291659807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4" descr="image0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9147318" cy="641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676400" y="25400"/>
            <a:ext cx="6502400" cy="279400"/>
          </a:xfrm>
          <a:prstGeom prst="rect">
            <a:avLst/>
          </a:prstGeom>
          <a:noFill/>
        </p:spPr>
        <p:txBody>
          <a:bodyPr wrap="none" lIns="0" tIns="0" rIns="0" bIns="0" rtlCol="0">
            <a:noAutofit/>
          </a:bodyPr>
          <a:lstStyle/>
          <a:p>
            <a:r>
              <a:rPr lang="en-US" dirty="0">
                <a:latin typeface="Arial" pitchFamily="34" charset="0"/>
                <a:cs typeface="Arial" pitchFamily="34" charset="0"/>
              </a:rPr>
              <a:t>ARB landscape by fills by year</a:t>
            </a:r>
          </a:p>
        </p:txBody>
      </p:sp>
    </p:spTree>
    <p:extLst>
      <p:ext uri="{BB962C8B-B14F-4D97-AF65-F5344CB8AC3E}">
        <p14:creationId xmlns:p14="http://schemas.microsoft.com/office/powerpoint/2010/main" val="10783958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Precursor events by CY prior to Opioid abuse diagnosis</a:t>
            </a:r>
          </a:p>
        </p:txBody>
      </p:sp>
      <p:pic>
        <p:nvPicPr>
          <p:cNvPr id="2050" name="Picture 1" descr="cid:image001.png@01D25B89.42A93BC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18633"/>
            <a:ext cx="9244012" cy="540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031881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Opioid overdoses:  </a:t>
            </a:r>
            <a:br>
              <a:rPr lang="en-US" dirty="0"/>
            </a:br>
            <a:r>
              <a:rPr lang="en-US" sz="2000" dirty="0"/>
              <a:t>opioid filled at least 30 days prior ==&gt; specific poisoning code</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91550"/>
            <a:ext cx="8245956" cy="497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79400" y="920750"/>
            <a:ext cx="1409700" cy="447675"/>
          </a:xfrm>
          <a:prstGeom prst="rect">
            <a:avLst/>
          </a:prstGeom>
          <a:noFill/>
        </p:spPr>
        <p:txBody>
          <a:bodyPr wrap="none" lIns="0" tIns="0" rIns="0" bIns="0" rtlCol="0">
            <a:noAutofit/>
          </a:bodyPr>
          <a:lstStyle/>
          <a:p>
            <a:r>
              <a:rPr lang="en-US" sz="1100" b="1" dirty="0">
                <a:latin typeface="Arial" pitchFamily="34" charset="0"/>
                <a:cs typeface="Arial" pitchFamily="34" charset="0"/>
              </a:rPr>
              <a:t>Last fill by name, </a:t>
            </a:r>
          </a:p>
          <a:p>
            <a:r>
              <a:rPr lang="en-US" sz="1100" b="1" dirty="0">
                <a:latin typeface="Arial" pitchFamily="34" charset="0"/>
                <a:cs typeface="Arial" pitchFamily="34" charset="0"/>
              </a:rPr>
              <a:t>MME and supply</a:t>
            </a:r>
          </a:p>
        </p:txBody>
      </p:sp>
      <p:sp>
        <p:nvSpPr>
          <p:cNvPr id="5" name="TextBox 4"/>
          <p:cNvSpPr txBox="1"/>
          <p:nvPr/>
        </p:nvSpPr>
        <p:spPr>
          <a:xfrm>
            <a:off x="596900" y="1385887"/>
            <a:ext cx="1409700" cy="447675"/>
          </a:xfrm>
          <a:prstGeom prst="rect">
            <a:avLst/>
          </a:prstGeom>
          <a:noFill/>
        </p:spPr>
        <p:txBody>
          <a:bodyPr wrap="none" lIns="0" tIns="0" rIns="0" bIns="0" rtlCol="0">
            <a:noAutofit/>
          </a:bodyPr>
          <a:lstStyle/>
          <a:p>
            <a:r>
              <a:rPr lang="en-US" sz="1100" b="1" dirty="0">
                <a:latin typeface="Arial" pitchFamily="34" charset="0"/>
                <a:cs typeface="Arial" pitchFamily="34" charset="0"/>
              </a:rPr>
              <a:t>No opioid fill seen</a:t>
            </a:r>
          </a:p>
        </p:txBody>
      </p:sp>
      <p:sp>
        <p:nvSpPr>
          <p:cNvPr id="6" name="TextBox 5"/>
          <p:cNvSpPr txBox="1"/>
          <p:nvPr/>
        </p:nvSpPr>
        <p:spPr>
          <a:xfrm>
            <a:off x="7632700" y="1695450"/>
            <a:ext cx="1409700" cy="447675"/>
          </a:xfrm>
          <a:prstGeom prst="rect">
            <a:avLst/>
          </a:prstGeom>
          <a:noFill/>
        </p:spPr>
        <p:txBody>
          <a:bodyPr wrap="none" lIns="0" tIns="0" rIns="0" bIns="0" rtlCol="0">
            <a:noAutofit/>
          </a:bodyPr>
          <a:lstStyle/>
          <a:p>
            <a:r>
              <a:rPr lang="en-US" sz="1100" b="1" dirty="0">
                <a:latin typeface="Arial" pitchFamily="34" charset="0"/>
                <a:cs typeface="Arial" pitchFamily="34" charset="0"/>
              </a:rPr>
              <a:t>Specific (OD) </a:t>
            </a:r>
          </a:p>
          <a:p>
            <a:r>
              <a:rPr lang="en-US" sz="1100" b="1" dirty="0">
                <a:latin typeface="Arial" pitchFamily="34" charset="0"/>
                <a:cs typeface="Arial" pitchFamily="34" charset="0"/>
              </a:rPr>
              <a:t>Poisoning code</a:t>
            </a:r>
          </a:p>
        </p:txBody>
      </p:sp>
    </p:spTree>
    <p:extLst>
      <p:ext uri="{BB962C8B-B14F-4D97-AF65-F5344CB8AC3E}">
        <p14:creationId xmlns:p14="http://schemas.microsoft.com/office/powerpoint/2010/main" val="420138366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154" y="-47500"/>
            <a:ext cx="8229600" cy="1143000"/>
          </a:xfrm>
        </p:spPr>
        <p:txBody>
          <a:bodyPr/>
          <a:lstStyle/>
          <a:p>
            <a:r>
              <a:rPr lang="en-US" sz="1200" dirty="0"/>
              <a:t>All members </a:t>
            </a:r>
            <a:r>
              <a:rPr lang="en-US" sz="1200" b="1" dirty="0"/>
              <a:t>with CE from 2012 through 2015 </a:t>
            </a:r>
            <a:r>
              <a:rPr lang="en-US" sz="1200" dirty="0"/>
              <a:t>with at least one opioid fill (N=1.2M fillers with this significant CE)</a:t>
            </a:r>
            <a:br>
              <a:rPr lang="en-US" sz="1200" dirty="0"/>
            </a:br>
            <a:br>
              <a:rPr lang="en-US" sz="1200" dirty="0"/>
            </a:br>
            <a:r>
              <a:rPr lang="en-US" sz="1200" dirty="0"/>
              <a:t>When multiple fills occur in a CY use only the highest MME (and its </a:t>
            </a:r>
            <a:r>
              <a:rPr lang="en-US" sz="1200" dirty="0" err="1"/>
              <a:t>days_supply</a:t>
            </a:r>
            <a:r>
              <a:rPr lang="en-US" sz="1200" dirty="0"/>
              <a:t>, no composites)</a:t>
            </a:r>
          </a:p>
        </p:txBody>
      </p:sp>
      <p:sp>
        <p:nvSpPr>
          <p:cNvPr id="3" name="TextBox 2"/>
          <p:cNvSpPr txBox="1"/>
          <p:nvPr/>
        </p:nvSpPr>
        <p:spPr>
          <a:xfrm>
            <a:off x="166254" y="912820"/>
            <a:ext cx="685801" cy="324721"/>
          </a:xfrm>
          <a:prstGeom prst="rect">
            <a:avLst/>
          </a:prstGeom>
          <a:noFill/>
        </p:spPr>
        <p:txBody>
          <a:bodyPr wrap="none" lIns="0" tIns="0" rIns="0" bIns="0" rtlCol="0">
            <a:noAutofit/>
          </a:bodyPr>
          <a:lstStyle/>
          <a:p>
            <a:pPr fontAlgn="auto">
              <a:spcBef>
                <a:spcPts val="0"/>
              </a:spcBef>
              <a:spcAft>
                <a:spcPts val="0"/>
              </a:spcAft>
            </a:pPr>
            <a:r>
              <a:rPr lang="en-US" sz="1400" dirty="0">
                <a:solidFill>
                  <a:prstClr val="black"/>
                </a:solidFill>
                <a:latin typeface="Arial" pitchFamily="34" charset="0"/>
                <a:cs typeface="Arial" pitchFamily="34" charset="0"/>
              </a:rPr>
              <a:t>CY 2012</a:t>
            </a:r>
          </a:p>
        </p:txBody>
      </p:sp>
      <p:sp>
        <p:nvSpPr>
          <p:cNvPr id="6" name="TextBox 5"/>
          <p:cNvSpPr txBox="1"/>
          <p:nvPr/>
        </p:nvSpPr>
        <p:spPr>
          <a:xfrm>
            <a:off x="2860963" y="912820"/>
            <a:ext cx="685801" cy="324721"/>
          </a:xfrm>
          <a:prstGeom prst="rect">
            <a:avLst/>
          </a:prstGeom>
          <a:noFill/>
        </p:spPr>
        <p:txBody>
          <a:bodyPr wrap="none" lIns="0" tIns="0" rIns="0" bIns="0" rtlCol="0">
            <a:noAutofit/>
          </a:bodyPr>
          <a:lstStyle/>
          <a:p>
            <a:pPr fontAlgn="auto">
              <a:spcBef>
                <a:spcPts val="0"/>
              </a:spcBef>
              <a:spcAft>
                <a:spcPts val="0"/>
              </a:spcAft>
            </a:pPr>
            <a:r>
              <a:rPr lang="en-US" sz="1400" dirty="0">
                <a:solidFill>
                  <a:prstClr val="black"/>
                </a:solidFill>
                <a:latin typeface="Arial" pitchFamily="34" charset="0"/>
                <a:cs typeface="Arial" pitchFamily="34" charset="0"/>
              </a:rPr>
              <a:t>CY 2013</a:t>
            </a:r>
          </a:p>
        </p:txBody>
      </p:sp>
      <p:sp>
        <p:nvSpPr>
          <p:cNvPr id="7" name="TextBox 6"/>
          <p:cNvSpPr txBox="1"/>
          <p:nvPr/>
        </p:nvSpPr>
        <p:spPr>
          <a:xfrm>
            <a:off x="5715000" y="912820"/>
            <a:ext cx="685801" cy="324721"/>
          </a:xfrm>
          <a:prstGeom prst="rect">
            <a:avLst/>
          </a:prstGeom>
          <a:noFill/>
        </p:spPr>
        <p:txBody>
          <a:bodyPr wrap="none" lIns="0" tIns="0" rIns="0" bIns="0" rtlCol="0">
            <a:noAutofit/>
          </a:bodyPr>
          <a:lstStyle/>
          <a:p>
            <a:pPr fontAlgn="auto">
              <a:spcBef>
                <a:spcPts val="0"/>
              </a:spcBef>
              <a:spcAft>
                <a:spcPts val="0"/>
              </a:spcAft>
            </a:pPr>
            <a:r>
              <a:rPr lang="en-US" sz="1400" dirty="0">
                <a:solidFill>
                  <a:prstClr val="black"/>
                </a:solidFill>
                <a:latin typeface="Arial" pitchFamily="34" charset="0"/>
                <a:cs typeface="Arial" pitchFamily="34" charset="0"/>
              </a:rPr>
              <a:t>CY 2014</a:t>
            </a:r>
          </a:p>
        </p:txBody>
      </p:sp>
      <p:sp>
        <p:nvSpPr>
          <p:cNvPr id="8" name="TextBox 7"/>
          <p:cNvSpPr txBox="1"/>
          <p:nvPr/>
        </p:nvSpPr>
        <p:spPr>
          <a:xfrm>
            <a:off x="8458199" y="892899"/>
            <a:ext cx="685801" cy="324721"/>
          </a:xfrm>
          <a:prstGeom prst="rect">
            <a:avLst/>
          </a:prstGeom>
          <a:noFill/>
        </p:spPr>
        <p:txBody>
          <a:bodyPr wrap="none" lIns="0" tIns="0" rIns="0" bIns="0" rtlCol="0">
            <a:noAutofit/>
          </a:bodyPr>
          <a:lstStyle/>
          <a:p>
            <a:pPr fontAlgn="auto">
              <a:spcBef>
                <a:spcPts val="0"/>
              </a:spcBef>
              <a:spcAft>
                <a:spcPts val="0"/>
              </a:spcAft>
            </a:pPr>
            <a:r>
              <a:rPr lang="en-US" sz="1400" dirty="0">
                <a:solidFill>
                  <a:prstClr val="black"/>
                </a:solidFill>
                <a:latin typeface="Arial" pitchFamily="34" charset="0"/>
                <a:cs typeface="Arial" pitchFamily="34" charset="0"/>
              </a:rPr>
              <a:t>CY 2015</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914" y="1237541"/>
            <a:ext cx="8577926" cy="5110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409418" y="1504709"/>
            <a:ext cx="2576346" cy="769441"/>
          </a:xfrm>
          <a:prstGeom prst="rect">
            <a:avLst/>
          </a:prstGeom>
          <a:noFill/>
        </p:spPr>
        <p:txBody>
          <a:bodyPr wrap="none" rtlCol="0">
            <a:spAutoFit/>
          </a:bodyPr>
          <a:lstStyle/>
          <a:p>
            <a:r>
              <a:rPr lang="en-US" sz="1100" dirty="0"/>
              <a:t>Year to year this is fairly “steady state”</a:t>
            </a:r>
          </a:p>
          <a:p>
            <a:r>
              <a:rPr lang="en-US" sz="1100" dirty="0"/>
              <a:t>.. Need to rerun to access 2017 CDC</a:t>
            </a:r>
          </a:p>
          <a:p>
            <a:r>
              <a:rPr lang="en-US" sz="1100" dirty="0"/>
              <a:t>policy impact</a:t>
            </a:r>
          </a:p>
          <a:p>
            <a:endParaRPr lang="en-US" sz="1100" dirty="0"/>
          </a:p>
        </p:txBody>
      </p:sp>
    </p:spTree>
    <p:extLst>
      <p:ext uri="{BB962C8B-B14F-4D97-AF65-F5344CB8AC3E}">
        <p14:creationId xmlns:p14="http://schemas.microsoft.com/office/powerpoint/2010/main" val="1080666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4132"/>
            <a:ext cx="8943975" cy="6389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95250" y="11528"/>
            <a:ext cx="952500" cy="205348"/>
          </a:xfrm>
          <a:prstGeom prst="rect">
            <a:avLst/>
          </a:prstGeom>
          <a:noFill/>
        </p:spPr>
        <p:txBody>
          <a:bodyPr wrap="none" lIns="0" tIns="0" rIns="0" bIns="0" rtlCol="0">
            <a:noAutofit/>
          </a:bodyPr>
          <a:lstStyle/>
          <a:p>
            <a:r>
              <a:rPr lang="en-US" sz="1200" b="1" dirty="0">
                <a:latin typeface="Arial" pitchFamily="34" charset="0"/>
                <a:cs typeface="Arial" pitchFamily="34" charset="0"/>
              </a:rPr>
              <a:t>8 years prior</a:t>
            </a:r>
          </a:p>
        </p:txBody>
      </p:sp>
      <p:sp>
        <p:nvSpPr>
          <p:cNvPr id="5" name="TextBox 4"/>
          <p:cNvSpPr txBox="1"/>
          <p:nvPr/>
        </p:nvSpPr>
        <p:spPr>
          <a:xfrm>
            <a:off x="2171700" y="0"/>
            <a:ext cx="952500" cy="205348"/>
          </a:xfrm>
          <a:prstGeom prst="rect">
            <a:avLst/>
          </a:prstGeom>
          <a:noFill/>
        </p:spPr>
        <p:txBody>
          <a:bodyPr wrap="none" lIns="0" tIns="0" rIns="0" bIns="0" rtlCol="0">
            <a:noAutofit/>
          </a:bodyPr>
          <a:lstStyle/>
          <a:p>
            <a:r>
              <a:rPr lang="en-US" sz="1200" b="1" dirty="0">
                <a:latin typeface="Arial" pitchFamily="34" charset="0"/>
                <a:cs typeface="Arial" pitchFamily="34" charset="0"/>
              </a:rPr>
              <a:t>6 years prior</a:t>
            </a:r>
          </a:p>
        </p:txBody>
      </p:sp>
      <p:sp>
        <p:nvSpPr>
          <p:cNvPr id="6" name="TextBox 5"/>
          <p:cNvSpPr txBox="1"/>
          <p:nvPr/>
        </p:nvSpPr>
        <p:spPr>
          <a:xfrm>
            <a:off x="4371975" y="6205"/>
            <a:ext cx="952500" cy="205348"/>
          </a:xfrm>
          <a:prstGeom prst="rect">
            <a:avLst/>
          </a:prstGeom>
          <a:noFill/>
        </p:spPr>
        <p:txBody>
          <a:bodyPr wrap="none" lIns="0" tIns="0" rIns="0" bIns="0" rtlCol="0">
            <a:noAutofit/>
          </a:bodyPr>
          <a:lstStyle/>
          <a:p>
            <a:r>
              <a:rPr lang="en-US" sz="1200" b="1" dirty="0">
                <a:latin typeface="Arial" pitchFamily="34" charset="0"/>
                <a:cs typeface="Arial" pitchFamily="34" charset="0"/>
              </a:rPr>
              <a:t>4 years prior</a:t>
            </a:r>
          </a:p>
        </p:txBody>
      </p:sp>
      <p:sp>
        <p:nvSpPr>
          <p:cNvPr id="7" name="TextBox 6"/>
          <p:cNvSpPr txBox="1"/>
          <p:nvPr/>
        </p:nvSpPr>
        <p:spPr>
          <a:xfrm>
            <a:off x="6524625" y="6205"/>
            <a:ext cx="952500" cy="205348"/>
          </a:xfrm>
          <a:prstGeom prst="rect">
            <a:avLst/>
          </a:prstGeom>
          <a:noFill/>
        </p:spPr>
        <p:txBody>
          <a:bodyPr wrap="none" lIns="0" tIns="0" rIns="0" bIns="0" rtlCol="0">
            <a:noAutofit/>
          </a:bodyPr>
          <a:lstStyle/>
          <a:p>
            <a:r>
              <a:rPr lang="en-US" sz="1200" b="1" dirty="0">
                <a:latin typeface="Arial" pitchFamily="34" charset="0"/>
                <a:cs typeface="Arial" pitchFamily="34" charset="0"/>
              </a:rPr>
              <a:t>2 years prior</a:t>
            </a:r>
          </a:p>
        </p:txBody>
      </p:sp>
      <p:sp>
        <p:nvSpPr>
          <p:cNvPr id="8" name="TextBox 7"/>
          <p:cNvSpPr txBox="1"/>
          <p:nvPr/>
        </p:nvSpPr>
        <p:spPr>
          <a:xfrm>
            <a:off x="8086725" y="-3979"/>
            <a:ext cx="952500" cy="205348"/>
          </a:xfrm>
          <a:prstGeom prst="rect">
            <a:avLst/>
          </a:prstGeom>
          <a:noFill/>
        </p:spPr>
        <p:txBody>
          <a:bodyPr wrap="none" lIns="0" tIns="0" rIns="0" bIns="0" rtlCol="0">
            <a:noAutofit/>
          </a:bodyPr>
          <a:lstStyle/>
          <a:p>
            <a:r>
              <a:rPr lang="en-US" sz="1200" b="1" dirty="0">
                <a:latin typeface="Arial" pitchFamily="34" charset="0"/>
                <a:cs typeface="Arial" pitchFamily="34" charset="0"/>
              </a:rPr>
              <a:t>Day of CABG</a:t>
            </a:r>
          </a:p>
        </p:txBody>
      </p:sp>
      <p:sp>
        <p:nvSpPr>
          <p:cNvPr id="9" name="TextBox 8"/>
          <p:cNvSpPr txBox="1"/>
          <p:nvPr/>
        </p:nvSpPr>
        <p:spPr>
          <a:xfrm>
            <a:off x="3390900" y="6560526"/>
            <a:ext cx="2571750" cy="297473"/>
          </a:xfrm>
          <a:prstGeom prst="rect">
            <a:avLst/>
          </a:prstGeom>
          <a:noFill/>
        </p:spPr>
        <p:txBody>
          <a:bodyPr wrap="none" lIns="0" tIns="0" rIns="0" bIns="0" rtlCol="0">
            <a:noAutofit/>
          </a:bodyPr>
          <a:lstStyle/>
          <a:p>
            <a:r>
              <a:rPr lang="en-US" sz="1200" b="1" dirty="0">
                <a:latin typeface="Arial" pitchFamily="34" charset="0"/>
                <a:cs typeface="Arial" pitchFamily="34" charset="0"/>
              </a:rPr>
              <a:t>Comorbidity progression to CABG (~3.5K)</a:t>
            </a:r>
          </a:p>
        </p:txBody>
      </p:sp>
      <p:sp>
        <p:nvSpPr>
          <p:cNvPr id="3" name="TextBox 2"/>
          <p:cNvSpPr txBox="1"/>
          <p:nvPr/>
        </p:nvSpPr>
        <p:spPr>
          <a:xfrm>
            <a:off x="741045" y="222129"/>
            <a:ext cx="1430655" cy="657226"/>
          </a:xfrm>
          <a:prstGeom prst="rect">
            <a:avLst/>
          </a:prstGeom>
          <a:solidFill>
            <a:schemeClr val="accent5">
              <a:lumMod val="20000"/>
              <a:lumOff val="80000"/>
            </a:schemeClr>
          </a:solidFill>
        </p:spPr>
        <p:txBody>
          <a:bodyPr wrap="none" lIns="0" tIns="0" rIns="0" bIns="0" rtlCol="0">
            <a:noAutofit/>
          </a:bodyPr>
          <a:lstStyle/>
          <a:p>
            <a:r>
              <a:rPr lang="en-US" sz="800" b="1" u="sng" dirty="0">
                <a:latin typeface="Arial" pitchFamily="34" charset="0"/>
                <a:cs typeface="Arial" pitchFamily="34" charset="0"/>
              </a:rPr>
              <a:t>Paths to Bypass</a:t>
            </a:r>
          </a:p>
          <a:p>
            <a:r>
              <a:rPr lang="en-US" sz="800" dirty="0">
                <a:latin typeface="Arial" pitchFamily="34" charset="0"/>
                <a:cs typeface="Arial" pitchFamily="34" charset="0"/>
              </a:rPr>
              <a:t>DM-diabetes</a:t>
            </a:r>
          </a:p>
          <a:p>
            <a:r>
              <a:rPr lang="en-US" sz="800" dirty="0">
                <a:latin typeface="Arial" pitchFamily="34" charset="0"/>
                <a:cs typeface="Arial" pitchFamily="34" charset="0"/>
              </a:rPr>
              <a:t>HLP- hyperlipidemia</a:t>
            </a:r>
          </a:p>
          <a:p>
            <a:r>
              <a:rPr lang="en-US" sz="800" dirty="0">
                <a:latin typeface="Arial" pitchFamily="34" charset="0"/>
                <a:cs typeface="Arial" pitchFamily="34" charset="0"/>
              </a:rPr>
              <a:t>HTN- hypertension</a:t>
            </a:r>
          </a:p>
          <a:p>
            <a:r>
              <a:rPr lang="en-US" sz="800" dirty="0">
                <a:latin typeface="Arial" pitchFamily="34" charset="0"/>
                <a:cs typeface="Arial" pitchFamily="34" charset="0"/>
              </a:rPr>
              <a:t>HVD- heart valve disease</a:t>
            </a:r>
          </a:p>
        </p:txBody>
      </p:sp>
    </p:spTree>
    <p:extLst>
      <p:ext uri="{BB962C8B-B14F-4D97-AF65-F5344CB8AC3E}">
        <p14:creationId xmlns:p14="http://schemas.microsoft.com/office/powerpoint/2010/main" val="205117966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0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406" y="644148"/>
            <a:ext cx="8754831" cy="6213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812800" y="330200"/>
            <a:ext cx="6527800" cy="313948"/>
          </a:xfrm>
          <a:prstGeom prst="rect">
            <a:avLst/>
          </a:prstGeom>
          <a:noFill/>
        </p:spPr>
        <p:txBody>
          <a:bodyPr wrap="none" lIns="0" tIns="0" rIns="0" bIns="0" rtlCol="0">
            <a:noAutofit/>
          </a:bodyPr>
          <a:lstStyle/>
          <a:p>
            <a:r>
              <a:rPr lang="en-US" dirty="0"/>
              <a:t>Polypharmacy progression prior to </a:t>
            </a:r>
            <a:r>
              <a:rPr lang="en-US" dirty="0" err="1"/>
              <a:t>Canagliflozin</a:t>
            </a:r>
            <a:r>
              <a:rPr lang="en-US" dirty="0"/>
              <a:t> initiation (far right)</a:t>
            </a:r>
            <a:endParaRPr lang="en-US" dirty="0">
              <a:latin typeface="Arial" pitchFamily="34" charset="0"/>
              <a:cs typeface="Arial" pitchFamily="34" charset="0"/>
            </a:endParaRPr>
          </a:p>
        </p:txBody>
      </p:sp>
      <p:sp>
        <p:nvSpPr>
          <p:cNvPr id="2" name="TextBox 1"/>
          <p:cNvSpPr txBox="1"/>
          <p:nvPr/>
        </p:nvSpPr>
        <p:spPr>
          <a:xfrm>
            <a:off x="7239000" y="1383923"/>
            <a:ext cx="1371600" cy="184150"/>
          </a:xfrm>
          <a:prstGeom prst="rect">
            <a:avLst/>
          </a:prstGeom>
          <a:solidFill>
            <a:schemeClr val="bg1"/>
          </a:solidFill>
        </p:spPr>
        <p:txBody>
          <a:bodyPr wrap="none" lIns="0" tIns="0" rIns="0" bIns="0" rtlCol="0">
            <a:noAutofit/>
          </a:bodyPr>
          <a:lstStyle/>
          <a:p>
            <a:r>
              <a:rPr lang="en-US" sz="1200" b="1" dirty="0" err="1">
                <a:latin typeface="Arial" pitchFamily="34" charset="0"/>
                <a:cs typeface="Arial" pitchFamily="34" charset="0"/>
              </a:rPr>
              <a:t>Canagliflozin</a:t>
            </a:r>
            <a:r>
              <a:rPr lang="en-US" sz="1200" b="1" dirty="0">
                <a:latin typeface="Arial" pitchFamily="34" charset="0"/>
                <a:cs typeface="Arial" pitchFamily="34" charset="0"/>
              </a:rPr>
              <a:t> only!</a:t>
            </a:r>
          </a:p>
        </p:txBody>
      </p:sp>
    </p:spTree>
    <p:extLst>
      <p:ext uri="{BB962C8B-B14F-4D97-AF65-F5344CB8AC3E}">
        <p14:creationId xmlns:p14="http://schemas.microsoft.com/office/powerpoint/2010/main" val="1239459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5250" y="26521"/>
            <a:ext cx="952500" cy="205348"/>
          </a:xfrm>
          <a:prstGeom prst="rect">
            <a:avLst/>
          </a:prstGeom>
          <a:noFill/>
        </p:spPr>
        <p:txBody>
          <a:bodyPr wrap="none" lIns="0" tIns="0" rIns="0" bIns="0" rtlCol="0">
            <a:noAutofit/>
          </a:bodyPr>
          <a:lstStyle/>
          <a:p>
            <a:r>
              <a:rPr lang="en-US" sz="1200" b="1" dirty="0">
                <a:latin typeface="Arial" pitchFamily="34" charset="0"/>
                <a:cs typeface="Arial" pitchFamily="34" charset="0"/>
              </a:rPr>
              <a:t>8 years prior</a:t>
            </a:r>
          </a:p>
        </p:txBody>
      </p:sp>
      <p:sp>
        <p:nvSpPr>
          <p:cNvPr id="4" name="TextBox 3"/>
          <p:cNvSpPr txBox="1"/>
          <p:nvPr/>
        </p:nvSpPr>
        <p:spPr>
          <a:xfrm>
            <a:off x="2171700" y="0"/>
            <a:ext cx="952500" cy="205348"/>
          </a:xfrm>
          <a:prstGeom prst="rect">
            <a:avLst/>
          </a:prstGeom>
          <a:noFill/>
        </p:spPr>
        <p:txBody>
          <a:bodyPr wrap="none" lIns="0" tIns="0" rIns="0" bIns="0" rtlCol="0">
            <a:noAutofit/>
          </a:bodyPr>
          <a:lstStyle/>
          <a:p>
            <a:r>
              <a:rPr lang="en-US" sz="1200" b="1" dirty="0">
                <a:latin typeface="Arial" pitchFamily="34" charset="0"/>
                <a:cs typeface="Arial" pitchFamily="34" charset="0"/>
              </a:rPr>
              <a:t>6 years prior</a:t>
            </a:r>
          </a:p>
        </p:txBody>
      </p:sp>
      <p:sp>
        <p:nvSpPr>
          <p:cNvPr id="5" name="TextBox 4"/>
          <p:cNvSpPr txBox="1"/>
          <p:nvPr/>
        </p:nvSpPr>
        <p:spPr>
          <a:xfrm>
            <a:off x="4371975" y="6205"/>
            <a:ext cx="952500" cy="205348"/>
          </a:xfrm>
          <a:prstGeom prst="rect">
            <a:avLst/>
          </a:prstGeom>
          <a:noFill/>
        </p:spPr>
        <p:txBody>
          <a:bodyPr wrap="none" lIns="0" tIns="0" rIns="0" bIns="0" rtlCol="0">
            <a:noAutofit/>
          </a:bodyPr>
          <a:lstStyle/>
          <a:p>
            <a:r>
              <a:rPr lang="en-US" sz="1200" b="1" dirty="0">
                <a:latin typeface="Arial" pitchFamily="34" charset="0"/>
                <a:cs typeface="Arial" pitchFamily="34" charset="0"/>
              </a:rPr>
              <a:t>4 years prior</a:t>
            </a:r>
          </a:p>
        </p:txBody>
      </p:sp>
      <p:sp>
        <p:nvSpPr>
          <p:cNvPr id="6" name="TextBox 5"/>
          <p:cNvSpPr txBox="1"/>
          <p:nvPr/>
        </p:nvSpPr>
        <p:spPr>
          <a:xfrm>
            <a:off x="6524625" y="6205"/>
            <a:ext cx="952500" cy="205348"/>
          </a:xfrm>
          <a:prstGeom prst="rect">
            <a:avLst/>
          </a:prstGeom>
          <a:noFill/>
        </p:spPr>
        <p:txBody>
          <a:bodyPr wrap="none" lIns="0" tIns="0" rIns="0" bIns="0" rtlCol="0">
            <a:noAutofit/>
          </a:bodyPr>
          <a:lstStyle/>
          <a:p>
            <a:r>
              <a:rPr lang="en-US" sz="1200" b="1" dirty="0">
                <a:latin typeface="Arial" pitchFamily="34" charset="0"/>
                <a:cs typeface="Arial" pitchFamily="34" charset="0"/>
              </a:rPr>
              <a:t>2 years prior</a:t>
            </a:r>
          </a:p>
        </p:txBody>
      </p:sp>
      <p:sp>
        <p:nvSpPr>
          <p:cNvPr id="7" name="TextBox 6"/>
          <p:cNvSpPr txBox="1"/>
          <p:nvPr/>
        </p:nvSpPr>
        <p:spPr>
          <a:xfrm>
            <a:off x="7975106" y="5322"/>
            <a:ext cx="952500" cy="205348"/>
          </a:xfrm>
          <a:prstGeom prst="rect">
            <a:avLst/>
          </a:prstGeom>
          <a:noFill/>
        </p:spPr>
        <p:txBody>
          <a:bodyPr wrap="none" lIns="0" tIns="0" rIns="0" bIns="0" rtlCol="0">
            <a:noAutofit/>
          </a:bodyPr>
          <a:lstStyle/>
          <a:p>
            <a:r>
              <a:rPr lang="en-US" sz="1200" b="1" dirty="0">
                <a:latin typeface="Arial" pitchFamily="34" charset="0"/>
                <a:cs typeface="Arial" pitchFamily="34" charset="0"/>
              </a:rPr>
              <a:t>Day of Dialysis</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943" y="266331"/>
            <a:ext cx="8632371" cy="623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829425" y="523876"/>
            <a:ext cx="1695450" cy="647700"/>
          </a:xfrm>
          <a:prstGeom prst="rect">
            <a:avLst/>
          </a:prstGeom>
          <a:noFill/>
          <a:ln>
            <a:solidFill>
              <a:schemeClr val="tx1"/>
            </a:solidFill>
          </a:ln>
        </p:spPr>
        <p:txBody>
          <a:bodyPr wrap="none" lIns="0" tIns="0" rIns="0" bIns="0" rtlCol="0">
            <a:noAutofit/>
          </a:bodyPr>
          <a:lstStyle/>
          <a:p>
            <a:r>
              <a:rPr lang="en-US" sz="1000" b="1" dirty="0">
                <a:solidFill>
                  <a:srgbClr val="000000"/>
                </a:solidFill>
                <a:latin typeface="Arial" pitchFamily="34" charset="0"/>
                <a:cs typeface="Arial" pitchFamily="34" charset="0"/>
              </a:rPr>
              <a:t>CRF=Chronic Renal Failure</a:t>
            </a:r>
          </a:p>
          <a:p>
            <a:r>
              <a:rPr lang="en-US" sz="1000" b="1" dirty="0">
                <a:solidFill>
                  <a:srgbClr val="000000"/>
                </a:solidFill>
                <a:latin typeface="Arial" pitchFamily="34" charset="0"/>
                <a:cs typeface="Arial" pitchFamily="34" charset="0"/>
              </a:rPr>
              <a:t>DM=Diabetes</a:t>
            </a:r>
          </a:p>
          <a:p>
            <a:r>
              <a:rPr lang="en-US" sz="1000" b="1" dirty="0">
                <a:solidFill>
                  <a:srgbClr val="000000"/>
                </a:solidFill>
                <a:latin typeface="Arial" pitchFamily="34" charset="0"/>
                <a:cs typeface="Arial" pitchFamily="34" charset="0"/>
              </a:rPr>
              <a:t>HLP=Hyperlipidemia</a:t>
            </a:r>
          </a:p>
          <a:p>
            <a:r>
              <a:rPr lang="en-US" sz="1000" b="1" dirty="0">
                <a:solidFill>
                  <a:srgbClr val="000000"/>
                </a:solidFill>
                <a:latin typeface="Arial" pitchFamily="34" charset="0"/>
                <a:cs typeface="Arial" pitchFamily="34" charset="0"/>
              </a:rPr>
              <a:t>HTN=Hypertension</a:t>
            </a:r>
          </a:p>
        </p:txBody>
      </p:sp>
    </p:spTree>
    <p:extLst>
      <p:ext uri="{BB962C8B-B14F-4D97-AF65-F5344CB8AC3E}">
        <p14:creationId xmlns:p14="http://schemas.microsoft.com/office/powerpoint/2010/main" val="158385517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352425"/>
          </a:xfrm>
        </p:spPr>
        <p:txBody>
          <a:bodyPr/>
          <a:lstStyle/>
          <a:p>
            <a:r>
              <a:rPr lang="en-US" sz="1600" dirty="0"/>
              <a:t>Comorbidity/frailty “load” of 16.5K intracoronary stent patients after insertion</a:t>
            </a:r>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391" y="763588"/>
            <a:ext cx="8901609" cy="5307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7150" y="581025"/>
            <a:ext cx="800100" cy="211137"/>
          </a:xfrm>
          <a:prstGeom prst="rect">
            <a:avLst/>
          </a:prstGeom>
          <a:solidFill>
            <a:schemeClr val="accent3">
              <a:lumMod val="50000"/>
            </a:schemeClr>
          </a:solidFill>
        </p:spPr>
        <p:txBody>
          <a:bodyPr wrap="none" lIns="0" tIns="0" rIns="0" bIns="0" rtlCol="0">
            <a:noAutofit/>
          </a:bodyPr>
          <a:lstStyle/>
          <a:p>
            <a:r>
              <a:rPr lang="en-US" sz="1100" dirty="0">
                <a:solidFill>
                  <a:schemeClr val="bg1"/>
                </a:solidFill>
                <a:latin typeface="Arial" pitchFamily="34" charset="0"/>
                <a:cs typeface="Arial" pitchFamily="34" charset="0"/>
              </a:rPr>
              <a:t>Stent placed</a:t>
            </a:r>
          </a:p>
        </p:txBody>
      </p:sp>
      <p:sp>
        <p:nvSpPr>
          <p:cNvPr id="6" name="TextBox 5"/>
          <p:cNvSpPr txBox="1"/>
          <p:nvPr/>
        </p:nvSpPr>
        <p:spPr>
          <a:xfrm>
            <a:off x="2639740" y="574675"/>
            <a:ext cx="1368970" cy="217487"/>
          </a:xfrm>
          <a:prstGeom prst="rect">
            <a:avLst/>
          </a:prstGeom>
          <a:solidFill>
            <a:schemeClr val="accent3">
              <a:lumMod val="50000"/>
            </a:schemeClr>
          </a:solidFill>
        </p:spPr>
        <p:txBody>
          <a:bodyPr wrap="none" lIns="0" tIns="0" rIns="0" bIns="0" rtlCol="0">
            <a:noAutofit/>
          </a:bodyPr>
          <a:lstStyle/>
          <a:p>
            <a:r>
              <a:rPr lang="en-US" sz="1100" dirty="0">
                <a:solidFill>
                  <a:schemeClr val="bg1"/>
                </a:solidFill>
                <a:latin typeface="Arial" pitchFamily="34" charset="0"/>
                <a:cs typeface="Arial" pitchFamily="34" charset="0"/>
              </a:rPr>
              <a:t>Stent placed+2 years</a:t>
            </a:r>
          </a:p>
        </p:txBody>
      </p:sp>
      <p:sp>
        <p:nvSpPr>
          <p:cNvPr id="10" name="TextBox 9"/>
          <p:cNvSpPr txBox="1"/>
          <p:nvPr/>
        </p:nvSpPr>
        <p:spPr>
          <a:xfrm>
            <a:off x="5438775" y="574674"/>
            <a:ext cx="1368970" cy="217487"/>
          </a:xfrm>
          <a:prstGeom prst="rect">
            <a:avLst/>
          </a:prstGeom>
          <a:solidFill>
            <a:schemeClr val="accent3">
              <a:lumMod val="50000"/>
            </a:schemeClr>
          </a:solidFill>
        </p:spPr>
        <p:txBody>
          <a:bodyPr wrap="none" lIns="0" tIns="0" rIns="0" bIns="0" rtlCol="0">
            <a:noAutofit/>
          </a:bodyPr>
          <a:lstStyle/>
          <a:p>
            <a:r>
              <a:rPr lang="en-US" sz="1100" dirty="0">
                <a:solidFill>
                  <a:schemeClr val="bg1"/>
                </a:solidFill>
                <a:latin typeface="Arial" pitchFamily="34" charset="0"/>
                <a:cs typeface="Arial" pitchFamily="34" charset="0"/>
              </a:rPr>
              <a:t>Stent placed+4 years</a:t>
            </a:r>
          </a:p>
        </p:txBody>
      </p:sp>
      <p:sp>
        <p:nvSpPr>
          <p:cNvPr id="11" name="TextBox 10"/>
          <p:cNvSpPr txBox="1"/>
          <p:nvPr/>
        </p:nvSpPr>
        <p:spPr>
          <a:xfrm>
            <a:off x="7775030" y="654844"/>
            <a:ext cx="1368970" cy="217487"/>
          </a:xfrm>
          <a:prstGeom prst="rect">
            <a:avLst/>
          </a:prstGeom>
          <a:solidFill>
            <a:schemeClr val="accent3">
              <a:lumMod val="50000"/>
            </a:schemeClr>
          </a:solidFill>
        </p:spPr>
        <p:txBody>
          <a:bodyPr wrap="none" lIns="0" tIns="0" rIns="0" bIns="0" rtlCol="0">
            <a:noAutofit/>
          </a:bodyPr>
          <a:lstStyle/>
          <a:p>
            <a:r>
              <a:rPr lang="en-US" sz="1100" dirty="0">
                <a:solidFill>
                  <a:schemeClr val="bg1"/>
                </a:solidFill>
                <a:latin typeface="Arial" pitchFamily="34" charset="0"/>
                <a:cs typeface="Arial" pitchFamily="34" charset="0"/>
              </a:rPr>
              <a:t>Stent placed+6 years</a:t>
            </a:r>
          </a:p>
        </p:txBody>
      </p:sp>
    </p:spTree>
    <p:extLst>
      <p:ext uri="{BB962C8B-B14F-4D97-AF65-F5344CB8AC3E}">
        <p14:creationId xmlns:p14="http://schemas.microsoft.com/office/powerpoint/2010/main" val="415380273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1200" dirty="0"/>
              <a:t>Aggregate of year prior (far left) and paths to 2 years post (far right.. actually 360 to 720 days after surgery)</a:t>
            </a:r>
            <a:br>
              <a:rPr lang="en-US" dirty="0"/>
            </a:br>
            <a:endParaRPr lang="en-US" dirty="0"/>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99" y="860822"/>
            <a:ext cx="7800975" cy="5559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2621486"/>
      </p:ext>
    </p:extLst>
  </p:cSld>
  <p:clrMapOvr>
    <a:masterClrMapping/>
  </p:clrMapOvr>
  <p:transition>
    <p:fade/>
  </p:transition>
</p:sld>
</file>

<file path=ppt/theme/theme1.xml><?xml version="1.0" encoding="utf-8"?>
<a:theme xmlns:a="http://schemas.openxmlformats.org/drawingml/2006/main" name="blank">
  <a:themeElements>
    <a:clrScheme name="Optum">
      <a:dk1>
        <a:srgbClr val="53565A"/>
      </a:dk1>
      <a:lt1>
        <a:sysClr val="window" lastClr="FFFFFF"/>
      </a:lt1>
      <a:dk2>
        <a:srgbClr val="D19000"/>
      </a:dk2>
      <a:lt2>
        <a:srgbClr val="B1B3B3"/>
      </a:lt2>
      <a:accent1>
        <a:srgbClr val="D45D00"/>
      </a:accent1>
      <a:accent2>
        <a:srgbClr val="0D776E"/>
      </a:accent2>
      <a:accent3>
        <a:srgbClr val="96172E"/>
      </a:accent3>
      <a:accent4>
        <a:srgbClr val="888B8D"/>
      </a:accent4>
      <a:accent5>
        <a:srgbClr val="8E9300"/>
      </a:accent5>
      <a:accent6>
        <a:srgbClr val="E87722"/>
      </a:accent6>
      <a:hlink>
        <a:srgbClr val="F2A900"/>
      </a:hlink>
      <a:folHlink>
        <a:srgbClr val="9E7722"/>
      </a:folHlink>
    </a:clrScheme>
    <a:fontScheme name="Optum">
      <a:majorFont>
        <a:latin typeface="Arial"/>
        <a:ea typeface=""/>
        <a:cs typeface=""/>
      </a:majorFont>
      <a:minorFont>
        <a:latin typeface="Arial"/>
        <a:ea typeface=""/>
        <a:cs typeface=""/>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Mod val="20000"/>
            <a:lumOff val="80000"/>
          </a:schemeClr>
        </a:solidFill>
        <a:ln>
          <a:noFill/>
        </a:ln>
      </a:spPr>
      <a:bodyPr lIns="45720" rIns="45720" rtlCol="0" anchor="ctr"/>
      <a:lstStyle>
        <a:defPPr algn="ctr">
          <a:defRPr sz="1600" b="1" dirty="0" smtClean="0">
            <a:solidFill>
              <a:schemeClr val="accent3">
                <a:lumMod val="50000"/>
              </a:schemeClr>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dirty="0" err="1"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116713</TotalTime>
  <Words>2655</Words>
  <Application>Microsoft Macintosh PowerPoint</Application>
  <PresentationFormat>On-screen Show (4:3)</PresentationFormat>
  <Paragraphs>405</Paragraphs>
  <Slides>13</Slides>
  <Notes>6</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13</vt:i4>
      </vt:variant>
    </vt:vector>
  </HeadingPairs>
  <TitlesOfParts>
    <vt:vector size="17" baseType="lpstr">
      <vt:lpstr>Arial</vt:lpstr>
      <vt:lpstr>Calibri</vt:lpstr>
      <vt:lpstr>blank</vt:lpstr>
      <vt:lpstr>Office Theme</vt:lpstr>
      <vt:lpstr>Alluvial Examples:  Illustration purposes only (not vetted)</vt:lpstr>
      <vt:lpstr>Precursor events by CY prior to Opioid abuse diagnosis</vt:lpstr>
      <vt:lpstr>Opioid overdoses:   opioid filled at least 30 days prior ==&gt; specific poisoning code</vt:lpstr>
      <vt:lpstr>All members with CE from 2012 through 2015 with at least one opioid fill (N=1.2M fillers with this significant CE)  When multiple fills occur in a CY use only the highest MME (and its days_supply, no composites)</vt:lpstr>
      <vt:lpstr>PowerPoint Presentation</vt:lpstr>
      <vt:lpstr>PowerPoint Presentation</vt:lpstr>
      <vt:lpstr>PowerPoint Presentation</vt:lpstr>
      <vt:lpstr>Comorbidity/frailty “load” of 16.5K intracoronary stent patients after insertion</vt:lpstr>
      <vt:lpstr>Aggregate of year prior (far left) and paths to 2 years post (far right.. actually 360 to 720 days after surgery) </vt:lpstr>
      <vt:lpstr>Therapies used before and after fusion/laminectomy events </vt:lpstr>
      <vt:lpstr>AMI influence on Statin possession ratios </vt:lpstr>
      <vt:lpstr>PowerPoint Presentation</vt:lpstr>
      <vt:lpstr>PowerPoint Presentation</vt:lpstr>
    </vt:vector>
  </TitlesOfParts>
  <Company>UnitedHealth Group</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Anderson, David R</dc:creator>
  <cp:lastModifiedBy>Dan McCreary</cp:lastModifiedBy>
  <cp:revision>157</cp:revision>
  <dcterms:created xsi:type="dcterms:W3CDTF">2015-01-06T14:43:35Z</dcterms:created>
  <dcterms:modified xsi:type="dcterms:W3CDTF">2019-04-19T13:54:25Z</dcterms:modified>
</cp:coreProperties>
</file>